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73" r:id="rId2"/>
    <p:sldId id="274" r:id="rId3"/>
    <p:sldId id="276" r:id="rId4"/>
    <p:sldId id="277" r:id="rId5"/>
    <p:sldId id="282" r:id="rId6"/>
    <p:sldId id="283" r:id="rId7"/>
    <p:sldId id="284" r:id="rId8"/>
    <p:sldId id="285" r:id="rId9"/>
    <p:sldId id="286" r:id="rId10"/>
    <p:sldId id="287" r:id="rId11"/>
    <p:sldId id="278" r:id="rId12"/>
    <p:sldId id="259" r:id="rId13"/>
    <p:sldId id="260" r:id="rId14"/>
    <p:sldId id="279" r:id="rId15"/>
    <p:sldId id="280" r:id="rId16"/>
    <p:sldId id="281" r:id="rId17"/>
    <p:sldId id="289" r:id="rId18"/>
    <p:sldId id="290" r:id="rId19"/>
    <p:sldId id="291" r:id="rId20"/>
    <p:sldId id="292" r:id="rId21"/>
    <p:sldId id="293" r:id="rId22"/>
    <p:sldId id="294" r:id="rId23"/>
    <p:sldId id="296" r:id="rId24"/>
    <p:sldId id="298" r:id="rId25"/>
    <p:sldId id="300" r:id="rId26"/>
    <p:sldId id="302" r:id="rId27"/>
    <p:sldId id="303" r:id="rId28"/>
    <p:sldId id="304" r:id="rId29"/>
    <p:sldId id="270" r:id="rId30"/>
    <p:sldId id="271" r:id="rId31"/>
    <p:sldId id="305" r:id="rId32"/>
    <p:sldId id="272" r:id="rId33"/>
    <p:sldId id="312" r:id="rId34"/>
    <p:sldId id="313" r:id="rId35"/>
    <p:sldId id="314" r:id="rId36"/>
    <p:sldId id="306" r:id="rId37"/>
    <p:sldId id="315" r:id="rId38"/>
    <p:sldId id="308" r:id="rId39"/>
    <p:sldId id="309" r:id="rId40"/>
    <p:sldId id="310" r:id="rId41"/>
    <p:sldId id="311" r:id="rId42"/>
    <p:sldId id="257" r:id="rId4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 snapToGrid="0">
      <p:cViewPr varScale="1">
        <p:scale>
          <a:sx n="84" d="100"/>
          <a:sy n="84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UDenver\Class\Parallel%20Computing%20-%20Fall%202016\CSC5551\My%20Project\Presentations\tab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GPU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Sheet1!$B$9:$B$21</c:f>
              <c:numCache>
                <c:formatCode>General</c:formatCode>
                <c:ptCount val="13"/>
                <c:pt idx="0">
                  <c:v>3</c:v>
                </c:pt>
                <c:pt idx="1">
                  <c:v>20</c:v>
                </c:pt>
                <c:pt idx="2">
                  <c:v>49</c:v>
                </c:pt>
                <c:pt idx="3">
                  <c:v>101</c:v>
                </c:pt>
                <c:pt idx="4">
                  <c:v>203</c:v>
                </c:pt>
                <c:pt idx="5">
                  <c:v>299</c:v>
                </c:pt>
                <c:pt idx="6">
                  <c:v>401</c:v>
                </c:pt>
                <c:pt idx="7">
                  <c:v>500</c:v>
                </c:pt>
                <c:pt idx="8">
                  <c:v>599</c:v>
                </c:pt>
                <c:pt idx="9">
                  <c:v>700</c:v>
                </c:pt>
                <c:pt idx="10">
                  <c:v>800</c:v>
                </c:pt>
                <c:pt idx="11">
                  <c:v>900</c:v>
                </c:pt>
              </c:numCache>
            </c:numRef>
          </c:cat>
          <c:val>
            <c:numRef>
              <c:f>Sheet1!$C$9:$C$21</c:f>
              <c:numCache>
                <c:formatCode>General</c:formatCode>
                <c:ptCount val="13"/>
                <c:pt idx="0">
                  <c:v>0</c:v>
                </c:pt>
                <c:pt idx="1">
                  <c:v>20</c:v>
                </c:pt>
                <c:pt idx="2">
                  <c:v>50</c:v>
                </c:pt>
                <c:pt idx="3">
                  <c:v>70</c:v>
                </c:pt>
                <c:pt idx="4">
                  <c:v>260</c:v>
                </c:pt>
                <c:pt idx="5">
                  <c:v>460</c:v>
                </c:pt>
                <c:pt idx="6">
                  <c:v>840</c:v>
                </c:pt>
                <c:pt idx="7">
                  <c:v>1130</c:v>
                </c:pt>
                <c:pt idx="8">
                  <c:v>3250</c:v>
                </c:pt>
                <c:pt idx="9">
                  <c:v>3510</c:v>
                </c:pt>
                <c:pt idx="10">
                  <c:v>5640</c:v>
                </c:pt>
                <c:pt idx="11">
                  <c:v>7340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22-4008-9F64-594BFDDC7F63}"/>
            </c:ext>
          </c:extLst>
        </c:ser>
        <c:ser>
          <c:idx val="1"/>
          <c:order val="1"/>
          <c:tx>
            <c:v>CPU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Sheet1!$B$9:$B$21</c:f>
              <c:numCache>
                <c:formatCode>General</c:formatCode>
                <c:ptCount val="13"/>
                <c:pt idx="0">
                  <c:v>3</c:v>
                </c:pt>
                <c:pt idx="1">
                  <c:v>20</c:v>
                </c:pt>
                <c:pt idx="2">
                  <c:v>49</c:v>
                </c:pt>
                <c:pt idx="3">
                  <c:v>101</c:v>
                </c:pt>
                <c:pt idx="4">
                  <c:v>203</c:v>
                </c:pt>
                <c:pt idx="5">
                  <c:v>299</c:v>
                </c:pt>
                <c:pt idx="6">
                  <c:v>401</c:v>
                </c:pt>
                <c:pt idx="7">
                  <c:v>500</c:v>
                </c:pt>
                <c:pt idx="8">
                  <c:v>599</c:v>
                </c:pt>
                <c:pt idx="9">
                  <c:v>700</c:v>
                </c:pt>
                <c:pt idx="10">
                  <c:v>800</c:v>
                </c:pt>
                <c:pt idx="11">
                  <c:v>900</c:v>
                </c:pt>
              </c:numCache>
            </c:numRef>
          </c:cat>
          <c:val>
            <c:numRef>
              <c:f>Sheet1!$D$10:$D$21</c:f>
              <c:numCache>
                <c:formatCode>General</c:formatCode>
                <c:ptCount val="12"/>
                <c:pt idx="0">
                  <c:v>10</c:v>
                </c:pt>
                <c:pt idx="1">
                  <c:v>100</c:v>
                </c:pt>
                <c:pt idx="2">
                  <c:v>420</c:v>
                </c:pt>
                <c:pt idx="3">
                  <c:v>1650</c:v>
                </c:pt>
                <c:pt idx="4">
                  <c:v>3780</c:v>
                </c:pt>
                <c:pt idx="5">
                  <c:v>8580</c:v>
                </c:pt>
                <c:pt idx="6">
                  <c:v>16670</c:v>
                </c:pt>
                <c:pt idx="7">
                  <c:v>27870</c:v>
                </c:pt>
                <c:pt idx="8">
                  <c:v>32909</c:v>
                </c:pt>
                <c:pt idx="9">
                  <c:v>41100</c:v>
                </c:pt>
                <c:pt idx="10">
                  <c:v>51390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22-4008-9F64-594BFDDC7F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6848880"/>
        <c:axId val="1196847632"/>
      </c:lineChart>
      <c:catAx>
        <c:axId val="1196848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Dictionary</a:t>
                </a:r>
                <a:r>
                  <a:rPr lang="en-US" baseline="0"/>
                  <a:t> Size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6847632"/>
        <c:crosses val="autoZero"/>
        <c:auto val="1"/>
        <c:lblAlgn val="ctr"/>
        <c:lblOffset val="100"/>
        <c:noMultiLvlLbl val="0"/>
      </c:catAx>
      <c:valAx>
        <c:axId val="1196847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time</a:t>
                </a:r>
                <a:r>
                  <a:rPr lang="en-US" baseline="0" dirty="0" smtClean="0"/>
                  <a:t> </a:t>
                </a:r>
                <a:r>
                  <a:rPr lang="en-US" baseline="0" dirty="0"/>
                  <a:t>(</a:t>
                </a:r>
                <a:r>
                  <a:rPr lang="en-US" baseline="0" dirty="0" err="1"/>
                  <a:t>ms</a:t>
                </a:r>
                <a:r>
                  <a:rPr lang="en-US" baseline="0" dirty="0"/>
                  <a:t>)</a:t>
                </a:r>
              </a:p>
              <a:p>
                <a:pPr>
                  <a:defRPr/>
                </a:pP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684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20FBE51-8D49-4D4D-A33A-6206FDA85E0A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83701D8-DB34-4CD3-A7FA-1152BC9C5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3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F747D-5A09-42CB-8A6C-AC40F89E48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8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F747D-5A09-42CB-8A6C-AC40F89E48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57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D5F6-9093-4A5B-8BE6-474429C66B1B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92EF-C7E7-420E-AD51-EBAFD2C51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8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D5F6-9093-4A5B-8BE6-474429C66B1B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92EF-C7E7-420E-AD51-EBAFD2C51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8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D5F6-9093-4A5B-8BE6-474429C66B1B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92EF-C7E7-420E-AD51-EBAFD2C51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0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D5F6-9093-4A5B-8BE6-474429C66B1B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92EF-C7E7-420E-AD51-EBAFD2C51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2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D5F6-9093-4A5B-8BE6-474429C66B1B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92EF-C7E7-420E-AD51-EBAFD2C51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4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D5F6-9093-4A5B-8BE6-474429C66B1B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92EF-C7E7-420E-AD51-EBAFD2C51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D5F6-9093-4A5B-8BE6-474429C66B1B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92EF-C7E7-420E-AD51-EBAFD2C51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7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D5F6-9093-4A5B-8BE6-474429C66B1B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92EF-C7E7-420E-AD51-EBAFD2C51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1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D5F6-9093-4A5B-8BE6-474429C66B1B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92EF-C7E7-420E-AD51-EBAFD2C51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8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D5F6-9093-4A5B-8BE6-474429C66B1B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92EF-C7E7-420E-AD51-EBAFD2C51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55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3D5F6-9093-4A5B-8BE6-474429C66B1B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92EF-C7E7-420E-AD51-EBAFD2C51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2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3D5F6-9093-4A5B-8BE6-474429C66B1B}" type="datetimeFigureOut">
              <a:rPr lang="en-US" smtClean="0"/>
              <a:t>12/8/2016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A92EF-C7E7-420E-AD51-EBAFD2C51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7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stattrek.com/matrix-algebra/covariance-matrix.aspx" TargetMode="External"/><Relationship Id="rId2" Type="http://schemas.openxmlformats.org/officeDocument/2006/relationships/hyperlink" Target="http://mathworld.wolfram.com/EigenDecompositionTheorem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s.princeton.edu/picasso/mats/PCA-Tutorial-Intuition_jp.pdf" TargetMode="External"/><Relationship Id="rId5" Type="http://schemas.openxmlformats.org/officeDocument/2006/relationships/hyperlink" Target="https://www.cs.ubc.ca/~murphyk/Teaching/Stat406%20Spring08/Lectures/linalg1.pdf" TargetMode="External"/><Relationship Id="rId4" Type="http://schemas.openxmlformats.org/officeDocument/2006/relationships/hyperlink" Target="https://www.cs.ubc.ca/~murphyk/Teaching/Stat406-Spring08/Lectures/linalg1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Parallelization of</a:t>
            </a:r>
            <a:b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Sparse </a:t>
            </a:r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Coding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&amp; Dictionary Learning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vi-VN" dirty="0" smtClean="0"/>
              <a:t>Univers</a:t>
            </a:r>
            <a:r>
              <a:rPr lang="en-US" dirty="0" err="1" smtClean="0"/>
              <a:t>i</a:t>
            </a:r>
            <a:r>
              <a:rPr lang="vi-VN" dirty="0" smtClean="0"/>
              <a:t>ty of Colorado Denver</a:t>
            </a:r>
          </a:p>
          <a:p>
            <a:r>
              <a:rPr lang="vi-VN" dirty="0" smtClean="0"/>
              <a:t>Parallel Distributed System</a:t>
            </a:r>
          </a:p>
          <a:p>
            <a:r>
              <a:rPr lang="vi-VN" dirty="0" smtClean="0"/>
              <a:t>Fall 2016</a:t>
            </a:r>
          </a:p>
          <a:p>
            <a:endParaRPr lang="vi-VN" dirty="0" smtClean="0"/>
          </a:p>
          <a:p>
            <a:r>
              <a:rPr lang="vi-VN" dirty="0" smtClean="0"/>
              <a:t>Huynh Manh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2BCF5-A280-4EB8-88CB-8DFD6FF9D265}" type="datetime1">
              <a:rPr lang="en-US" smtClean="0"/>
              <a:t>12/8/2016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6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K-SVD algorithm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994" y="243068"/>
            <a:ext cx="6302486" cy="66149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7339" y="2719537"/>
            <a:ext cx="53190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Replace the chosen vector with the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first eigenvector of error matrix.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7338" y="4399795"/>
            <a:ext cx="4665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Do the same for other vectors.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20227-0410-4236-999C-00FB1F1EA448}" type="datetime1">
              <a:rPr lang="en-US" smtClean="0"/>
              <a:t>12/8/2016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K-SVD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 Initialize the dictionary randomly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2. Using any pursuit algorithm to find a sparse coding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for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the input data X using dictionary D. 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3. Update D: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a. Remove a basis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</a:t>
                </a:r>
                <a:r>
                  <a:rPr lang="vi-V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b. Compute the approximation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vi-V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vi-V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on data points </a:t>
                </a:r>
              </a:p>
              <a:p>
                <a:pPr marL="0" indent="0">
                  <a:buNone/>
                </a:pPr>
                <a:r>
                  <a:rPr lang="vi-VN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vi-V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that were actually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endParaRPr lang="vi-VN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vi-V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c. Take </a:t>
                </a:r>
                <a:r>
                  <a:rPr lang="vi-VN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SVD</a:t>
                </a:r>
                <a:r>
                  <a:rPr lang="vi-V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vi-VN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vi-V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vi-V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d.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vi-V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vi-V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4. Repeat to step 2 until convergence.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500C-374F-441A-B63E-C071EBA055AD}" type="datetime1">
              <a:rPr lang="en-US" smtClean="0"/>
              <a:t>12/8/2016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framework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Feature extraction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Singular Decomposition Value (SVD)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Serial implementation.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GPU implementation and comparisons.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summary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 work</a:t>
            </a:r>
          </a:p>
        </p:txBody>
      </p:sp>
    </p:spTree>
    <p:extLst>
      <p:ext uri="{BB962C8B-B14F-4D97-AF65-F5344CB8AC3E}">
        <p14:creationId xmlns:p14="http://schemas.microsoft.com/office/powerpoint/2010/main" val="266600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Multi-target Tracking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8" y="2846063"/>
            <a:ext cx="1236568" cy="10729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Human Detection Bounding Box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4023" y="1690688"/>
            <a:ext cx="1227909" cy="10128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Video Sequence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04485" y="1474163"/>
            <a:ext cx="2002978" cy="29975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Feature Extraction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95258" y="3151335"/>
            <a:ext cx="1872349" cy="6796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Assignment Matrix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36597" y="1895358"/>
            <a:ext cx="1729694" cy="719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motion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10818" y="2703525"/>
            <a:ext cx="1755473" cy="720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Appearanc</a:t>
            </a:r>
            <a:r>
              <a:rPr lang="en-US" dirty="0"/>
              <a:t>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62179" y="1874342"/>
            <a:ext cx="1663337" cy="7617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Motion Affinity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62179" y="2985914"/>
            <a:ext cx="1663337" cy="8513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Sparse Coding</a:t>
            </a:r>
          </a:p>
          <a:p>
            <a:pPr algn="ctr"/>
            <a:r>
              <a:rPr lang="en-US" dirty="0" smtClean="0"/>
              <a:t>(Appearance Affinity)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562179" y="4073424"/>
            <a:ext cx="1663336" cy="8316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Dictionary Learning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22100" y="1923611"/>
            <a:ext cx="1818666" cy="6895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Final Affinity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023296" y="3148178"/>
            <a:ext cx="1872349" cy="6796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Tracking Results</a:t>
            </a:r>
            <a:endParaRPr lang="en-US" dirty="0"/>
          </a:p>
        </p:txBody>
      </p:sp>
      <p:cxnSp>
        <p:nvCxnSpPr>
          <p:cNvPr id="17" name="Straight Arrow Connector 16"/>
          <p:cNvCxnSpPr>
            <a:endCxn id="45" idx="1"/>
          </p:cNvCxnSpPr>
          <p:nvPr/>
        </p:nvCxnSpPr>
        <p:spPr>
          <a:xfrm>
            <a:off x="3597879" y="3083290"/>
            <a:ext cx="440238" cy="2120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3"/>
            <a:endCxn id="11" idx="1"/>
          </p:cNvCxnSpPr>
          <p:nvPr/>
        </p:nvCxnSpPr>
        <p:spPr>
          <a:xfrm>
            <a:off x="3566291" y="2255207"/>
            <a:ext cx="9958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3"/>
            <a:endCxn id="15" idx="1"/>
          </p:cNvCxnSpPr>
          <p:nvPr/>
        </p:nvCxnSpPr>
        <p:spPr>
          <a:xfrm flipV="1">
            <a:off x="6225516" y="2268375"/>
            <a:ext cx="596584" cy="1143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3"/>
          </p:cNvCxnSpPr>
          <p:nvPr/>
        </p:nvCxnSpPr>
        <p:spPr>
          <a:xfrm>
            <a:off x="6225516" y="2255207"/>
            <a:ext cx="59864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2"/>
            <a:endCxn id="7" idx="0"/>
          </p:cNvCxnSpPr>
          <p:nvPr/>
        </p:nvCxnSpPr>
        <p:spPr>
          <a:xfrm>
            <a:off x="7731433" y="2613139"/>
            <a:ext cx="0" cy="5381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76633" y="2702819"/>
            <a:ext cx="213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Hungarian Algorithm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7" idx="3"/>
            <a:endCxn id="16" idx="1"/>
          </p:cNvCxnSpPr>
          <p:nvPr/>
        </p:nvCxnSpPr>
        <p:spPr>
          <a:xfrm flipV="1">
            <a:off x="8667607" y="3487985"/>
            <a:ext cx="355689" cy="31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9959469" y="3827791"/>
            <a:ext cx="2" cy="6832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4" idx="3"/>
          </p:cNvCxnSpPr>
          <p:nvPr/>
        </p:nvCxnSpPr>
        <p:spPr>
          <a:xfrm flipH="1">
            <a:off x="6225515" y="4471759"/>
            <a:ext cx="3733954" cy="174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Arrow 27"/>
          <p:cNvSpPr/>
          <p:nvPr/>
        </p:nvSpPr>
        <p:spPr>
          <a:xfrm>
            <a:off x="1355596" y="2761188"/>
            <a:ext cx="314050" cy="21177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815519" y="3546606"/>
            <a:ext cx="1721502" cy="744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Spatial information 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29" idx="3"/>
            <a:endCxn id="45" idx="3"/>
          </p:cNvCxnSpPr>
          <p:nvPr/>
        </p:nvCxnSpPr>
        <p:spPr>
          <a:xfrm flipV="1">
            <a:off x="3537021" y="3527804"/>
            <a:ext cx="501096" cy="3912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3993693" y="3247232"/>
            <a:ext cx="303343" cy="3287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1656117" y="5384027"/>
            <a:ext cx="417875" cy="3935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2139849" y="5426219"/>
            <a:ext cx="2422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Concatenation operator</a:t>
            </a:r>
            <a:endParaRPr lang="en-US" dirty="0"/>
          </a:p>
        </p:txBody>
      </p:sp>
      <p:cxnSp>
        <p:nvCxnSpPr>
          <p:cNvPr id="84" name="Straight Arrow Connector 83"/>
          <p:cNvCxnSpPr>
            <a:stCxn id="45" idx="6"/>
            <a:endCxn id="12" idx="1"/>
          </p:cNvCxnSpPr>
          <p:nvPr/>
        </p:nvCxnSpPr>
        <p:spPr>
          <a:xfrm>
            <a:off x="4297036" y="3411588"/>
            <a:ext cx="26514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14" idx="0"/>
            <a:endCxn id="12" idx="2"/>
          </p:cNvCxnSpPr>
          <p:nvPr/>
        </p:nvCxnSpPr>
        <p:spPr>
          <a:xfrm flipV="1">
            <a:off x="5393847" y="3837261"/>
            <a:ext cx="1" cy="2361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86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Multi-target Tracking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8" y="2846063"/>
            <a:ext cx="1236568" cy="10729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Human Detection Bounding Box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4023" y="1690688"/>
            <a:ext cx="1227909" cy="10128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Video Sequence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04485" y="1474163"/>
            <a:ext cx="2002978" cy="29975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/>
              <a:t>Feature Extraction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95258" y="3151335"/>
            <a:ext cx="1872349" cy="6796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Assignment Matrix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36597" y="1895358"/>
            <a:ext cx="1729694" cy="719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Linear motion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10818" y="2703525"/>
            <a:ext cx="1755473" cy="720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Appearanc</a:t>
            </a:r>
            <a:r>
              <a:rPr lang="en-US" dirty="0"/>
              <a:t>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62179" y="1874342"/>
            <a:ext cx="1663337" cy="7617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Motion Affinity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62179" y="2985914"/>
            <a:ext cx="1663337" cy="85134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Sparse Coding</a:t>
            </a:r>
          </a:p>
          <a:p>
            <a:pPr algn="ctr"/>
            <a:r>
              <a:rPr lang="en-US" dirty="0" smtClean="0"/>
              <a:t>(Appearance Affinity)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562179" y="4073424"/>
            <a:ext cx="1663336" cy="8316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Dictionary Learning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22100" y="1923611"/>
            <a:ext cx="1818666" cy="6895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Final Affinity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023296" y="3148178"/>
            <a:ext cx="1872349" cy="6796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Tracking Results</a:t>
            </a:r>
            <a:endParaRPr lang="en-US" dirty="0"/>
          </a:p>
        </p:txBody>
      </p:sp>
      <p:cxnSp>
        <p:nvCxnSpPr>
          <p:cNvPr id="17" name="Straight Arrow Connector 16"/>
          <p:cNvCxnSpPr>
            <a:endCxn id="45" idx="1"/>
          </p:cNvCxnSpPr>
          <p:nvPr/>
        </p:nvCxnSpPr>
        <p:spPr>
          <a:xfrm>
            <a:off x="3597879" y="3083290"/>
            <a:ext cx="440238" cy="2120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3"/>
            <a:endCxn id="11" idx="1"/>
          </p:cNvCxnSpPr>
          <p:nvPr/>
        </p:nvCxnSpPr>
        <p:spPr>
          <a:xfrm>
            <a:off x="3566291" y="2255207"/>
            <a:ext cx="99588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3"/>
            <a:endCxn id="15" idx="1"/>
          </p:cNvCxnSpPr>
          <p:nvPr/>
        </p:nvCxnSpPr>
        <p:spPr>
          <a:xfrm flipV="1">
            <a:off x="6225516" y="2268375"/>
            <a:ext cx="596584" cy="11432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3"/>
          </p:cNvCxnSpPr>
          <p:nvPr/>
        </p:nvCxnSpPr>
        <p:spPr>
          <a:xfrm>
            <a:off x="6225516" y="2255207"/>
            <a:ext cx="59864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2"/>
            <a:endCxn id="7" idx="0"/>
          </p:cNvCxnSpPr>
          <p:nvPr/>
        </p:nvCxnSpPr>
        <p:spPr>
          <a:xfrm>
            <a:off x="7731433" y="2613139"/>
            <a:ext cx="0" cy="5381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76633" y="2702819"/>
            <a:ext cx="213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Hungarian Algorithm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7" idx="3"/>
            <a:endCxn id="16" idx="1"/>
          </p:cNvCxnSpPr>
          <p:nvPr/>
        </p:nvCxnSpPr>
        <p:spPr>
          <a:xfrm flipV="1">
            <a:off x="8667607" y="3487985"/>
            <a:ext cx="355689" cy="31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9959469" y="3827791"/>
            <a:ext cx="2" cy="6832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4" idx="3"/>
          </p:cNvCxnSpPr>
          <p:nvPr/>
        </p:nvCxnSpPr>
        <p:spPr>
          <a:xfrm flipH="1">
            <a:off x="6225515" y="4471759"/>
            <a:ext cx="3733954" cy="174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Arrow 27"/>
          <p:cNvSpPr/>
          <p:nvPr/>
        </p:nvSpPr>
        <p:spPr>
          <a:xfrm>
            <a:off x="1355596" y="2761188"/>
            <a:ext cx="314050" cy="21177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815519" y="3546606"/>
            <a:ext cx="1721502" cy="744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Spatial information 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29" idx="3"/>
            <a:endCxn id="45" idx="3"/>
          </p:cNvCxnSpPr>
          <p:nvPr/>
        </p:nvCxnSpPr>
        <p:spPr>
          <a:xfrm flipV="1">
            <a:off x="3537021" y="3527804"/>
            <a:ext cx="501096" cy="3912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3993693" y="3247232"/>
            <a:ext cx="303343" cy="3287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4" name="Oval 63"/>
          <p:cNvSpPr/>
          <p:nvPr/>
        </p:nvSpPr>
        <p:spPr>
          <a:xfrm>
            <a:off x="1656117" y="5384027"/>
            <a:ext cx="417875" cy="3935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2139849" y="5426219"/>
            <a:ext cx="2422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Concatenation operator</a:t>
            </a:r>
            <a:endParaRPr lang="en-US" dirty="0"/>
          </a:p>
        </p:txBody>
      </p:sp>
      <p:cxnSp>
        <p:nvCxnSpPr>
          <p:cNvPr id="84" name="Straight Arrow Connector 83"/>
          <p:cNvCxnSpPr>
            <a:stCxn id="45" idx="6"/>
            <a:endCxn id="12" idx="1"/>
          </p:cNvCxnSpPr>
          <p:nvPr/>
        </p:nvCxnSpPr>
        <p:spPr>
          <a:xfrm>
            <a:off x="4297036" y="3411588"/>
            <a:ext cx="26514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14" idx="0"/>
            <a:endCxn id="12" idx="2"/>
          </p:cNvCxnSpPr>
          <p:nvPr/>
        </p:nvCxnSpPr>
        <p:spPr>
          <a:xfrm flipV="1">
            <a:off x="5393847" y="3837261"/>
            <a:ext cx="1" cy="2361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7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Feature Extraction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5590"/>
            <a:ext cx="10515600" cy="4351338"/>
          </a:xfrm>
        </p:spPr>
        <p:txBody>
          <a:bodyPr/>
          <a:lstStyle/>
          <a:p>
            <a:r>
              <a:rPr lang="en-US" dirty="0" smtClean="0"/>
              <a:t>Calculating Color Histogram on upper half and bottom half separately.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37" y="2918324"/>
            <a:ext cx="1083734" cy="187534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025237" y="3774976"/>
            <a:ext cx="108373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968137" y="3013166"/>
            <a:ext cx="949234" cy="3222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17371" y="2608796"/>
            <a:ext cx="1449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R:[nbins x 1]</a:t>
            </a:r>
          </a:p>
          <a:p>
            <a:r>
              <a:rPr lang="en-US" dirty="0"/>
              <a:t> </a:t>
            </a:r>
            <a:r>
              <a:rPr lang="en-US" dirty="0" smtClean="0"/>
              <a:t>G:[nbins x1]</a:t>
            </a:r>
          </a:p>
          <a:p>
            <a:r>
              <a:rPr lang="en-US" dirty="0"/>
              <a:t> </a:t>
            </a:r>
            <a:r>
              <a:rPr lang="en-US" dirty="0" smtClean="0"/>
              <a:t>B:[nbins x1]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68137" y="4313382"/>
            <a:ext cx="1114697" cy="2095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26228" y="4061259"/>
            <a:ext cx="1396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R: [</a:t>
            </a:r>
            <a:r>
              <a:rPr lang="en-US" dirty="0" err="1" smtClean="0"/>
              <a:t>nbins</a:t>
            </a:r>
            <a:r>
              <a:rPr lang="en-US" dirty="0" smtClean="0"/>
              <a:t> x1]</a:t>
            </a:r>
          </a:p>
          <a:p>
            <a:r>
              <a:rPr lang="en-US" dirty="0"/>
              <a:t> </a:t>
            </a:r>
            <a:r>
              <a:rPr lang="en-US" dirty="0" smtClean="0"/>
              <a:t>G:[nbins x1]</a:t>
            </a:r>
          </a:p>
          <a:p>
            <a:r>
              <a:rPr lang="en-US" dirty="0"/>
              <a:t> </a:t>
            </a:r>
            <a:r>
              <a:rPr lang="en-US" dirty="0" smtClean="0"/>
              <a:t>B:[nbins x 1]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72433" y="2575992"/>
            <a:ext cx="5930213" cy="19389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All feature channels are concatenated : [6*</a:t>
            </a:r>
            <a:r>
              <a:rPr lang="en-US" sz="2000" dirty="0" err="1" smtClean="0"/>
              <a:t>nbins</a:t>
            </a:r>
            <a:r>
              <a:rPr lang="en-US" sz="2000" dirty="0" smtClean="0"/>
              <a:t> x 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Spatial location (</a:t>
            </a:r>
            <a:r>
              <a:rPr lang="en-US" sz="2000" dirty="0" err="1" smtClean="0"/>
              <a:t>x,y</a:t>
            </a:r>
            <a:r>
              <a:rPr lang="en-US" sz="2000" dirty="0" smtClean="0"/>
              <a:t>): [2x1]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Overall, feature size = [(6*</a:t>
            </a:r>
            <a:r>
              <a:rPr lang="en-US" sz="2000" dirty="0" err="1" smtClean="0"/>
              <a:t>nbins</a:t>
            </a:r>
            <a:r>
              <a:rPr lang="en-US" sz="2000" dirty="0" smtClean="0"/>
              <a:t> + 2) x 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If </a:t>
            </a:r>
            <a:r>
              <a:rPr lang="en-US" sz="2000" dirty="0" err="1" smtClean="0"/>
              <a:t>nbins</a:t>
            </a:r>
            <a:r>
              <a:rPr lang="en-US" sz="2000" dirty="0" smtClean="0"/>
              <a:t> = 1, feature size = [8x1]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If </a:t>
            </a:r>
            <a:r>
              <a:rPr lang="en-US" sz="2000" dirty="0" err="1" smtClean="0"/>
              <a:t>nbins</a:t>
            </a:r>
            <a:r>
              <a:rPr lang="en-US" sz="2000" dirty="0" smtClean="0"/>
              <a:t> = 255, feature size = [1534 x 1]</a:t>
            </a:r>
          </a:p>
        </p:txBody>
      </p:sp>
    </p:spTree>
    <p:extLst>
      <p:ext uri="{BB962C8B-B14F-4D97-AF65-F5344CB8AC3E}">
        <p14:creationId xmlns:p14="http://schemas.microsoft.com/office/powerpoint/2010/main" val="275850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K-SVD algorithm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8995" y="2902245"/>
            <a:ext cx="4239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Apply SVD on error matrix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920" y="704456"/>
            <a:ext cx="4318926" cy="57697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953" y="3790637"/>
            <a:ext cx="62208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 want to replace a atom with the principal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omponent that has the most variance.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839F-846E-4F8F-9AE3-177C47690A81}" type="datetime1">
              <a:rPr lang="en-US" smtClean="0"/>
              <a:t>12/8/2016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Component Analysis (PCA)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of basis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PCA asks: “Is there another basis, which is a linear combination of the original basis, that best re-express our data set ? “</a:t>
                </a:r>
              </a:p>
              <a:p>
                <a:r>
                  <a:rPr lang="en-US" dirty="0" smtClean="0"/>
                  <a:t>Let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and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 smtClean="0"/>
                  <a:t> be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matrices related by a linear transformation P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b="0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P is a rotation and a stretch which transform X into Y.</a:t>
                </a:r>
              </a:p>
              <a:p>
                <a:endParaRPr lang="en-US" dirty="0"/>
              </a:p>
              <a:p>
                <a:r>
                  <a:rPr lang="en-US" dirty="0" smtClean="0"/>
                  <a:t>Then, rows of P,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….,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are a set of new basis vectors for X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7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Component Analysis (PCA)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of basis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Then, rows of linear transformation matrix P,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….,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are a set of new basis </a:t>
                </a:r>
                <a:r>
                  <a:rPr lang="en-US" dirty="0" smtClean="0"/>
                  <a:t>vectors (important)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Each </a:t>
                </a:r>
                <a:r>
                  <a:rPr lang="en-US" dirty="0"/>
                  <a:t>coefficient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a </a:t>
                </a:r>
                <a:r>
                  <a:rPr lang="en-US" dirty="0" smtClean="0"/>
                  <a:t>dot product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with the corresponding row in P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803" y="2554388"/>
            <a:ext cx="511492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7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Component Analysis (PCA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Reducing noise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792" y="2592729"/>
            <a:ext cx="4822846" cy="3584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704" y="3491706"/>
            <a:ext cx="268605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1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632"/>
          <p:cNvSpPr>
            <a:spLocks noChangeArrowheads="1"/>
          </p:cNvSpPr>
          <p:nvPr/>
        </p:nvSpPr>
        <p:spPr bwMode="auto">
          <a:xfrm>
            <a:off x="8657140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Recap::K-SVD algorithm</a:t>
            </a:r>
            <a:endParaRPr lang="en-US" dirty="0"/>
          </a:p>
        </p:txBody>
      </p:sp>
      <p:grpSp>
        <p:nvGrpSpPr>
          <p:cNvPr id="5" name="Group 577"/>
          <p:cNvGrpSpPr>
            <a:grpSpLocks/>
          </p:cNvGrpSpPr>
          <p:nvPr/>
        </p:nvGrpSpPr>
        <p:grpSpPr bwMode="auto">
          <a:xfrm>
            <a:off x="7020428" y="3389473"/>
            <a:ext cx="2503487" cy="2605087"/>
            <a:chOff x="3613" y="1807"/>
            <a:chExt cx="1577" cy="1641"/>
          </a:xfrm>
          <a:solidFill>
            <a:schemeClr val="tx1"/>
          </a:solidFill>
        </p:grpSpPr>
        <p:sp>
          <p:nvSpPr>
            <p:cNvPr id="6" name="Rectangle 47"/>
            <p:cNvSpPr>
              <a:spLocks noChangeArrowheads="1"/>
            </p:cNvSpPr>
            <p:nvPr/>
          </p:nvSpPr>
          <p:spPr bwMode="auto">
            <a:xfrm rot="5400000">
              <a:off x="4405" y="1080"/>
              <a:ext cx="56" cy="151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48"/>
            <p:cNvSpPr>
              <a:spLocks noChangeArrowheads="1"/>
            </p:cNvSpPr>
            <p:nvPr/>
          </p:nvSpPr>
          <p:spPr bwMode="auto">
            <a:xfrm rot="5400000">
              <a:off x="5010" y="1808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49"/>
            <p:cNvSpPr>
              <a:spLocks noChangeArrowheads="1"/>
            </p:cNvSpPr>
            <p:nvPr/>
          </p:nvSpPr>
          <p:spPr bwMode="auto">
            <a:xfrm rot="5400000">
              <a:off x="4584" y="1807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50"/>
            <p:cNvGrpSpPr>
              <a:grpSpLocks/>
            </p:cNvGrpSpPr>
            <p:nvPr/>
          </p:nvGrpSpPr>
          <p:grpSpPr bwMode="auto">
            <a:xfrm rot="5400000">
              <a:off x="4606" y="2989"/>
              <a:ext cx="142" cy="31"/>
              <a:chOff x="4708" y="2148"/>
              <a:chExt cx="143" cy="27"/>
            </a:xfrm>
            <a:grpFill/>
          </p:grpSpPr>
          <p:sp>
            <p:nvSpPr>
              <p:cNvPr id="97" name="Oval 51"/>
              <p:cNvSpPr>
                <a:spLocks noChangeArrowheads="1"/>
              </p:cNvSpPr>
              <p:nvPr/>
            </p:nvSpPr>
            <p:spPr bwMode="auto">
              <a:xfrm>
                <a:off x="4708" y="2148"/>
                <a:ext cx="27" cy="27"/>
              </a:xfrm>
              <a:prstGeom prst="ellips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Oval 52"/>
              <p:cNvSpPr>
                <a:spLocks noChangeArrowheads="1"/>
              </p:cNvSpPr>
              <p:nvPr/>
            </p:nvSpPr>
            <p:spPr bwMode="auto">
              <a:xfrm>
                <a:off x="4762" y="2148"/>
                <a:ext cx="27" cy="27"/>
              </a:xfrm>
              <a:prstGeom prst="ellips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Oval 53"/>
              <p:cNvSpPr>
                <a:spLocks noChangeArrowheads="1"/>
              </p:cNvSpPr>
              <p:nvPr/>
            </p:nvSpPr>
            <p:spPr bwMode="auto">
              <a:xfrm>
                <a:off x="4824" y="2148"/>
                <a:ext cx="27" cy="27"/>
              </a:xfrm>
              <a:prstGeom prst="ellips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Rectangle 54"/>
            <p:cNvSpPr>
              <a:spLocks noChangeArrowheads="1"/>
            </p:cNvSpPr>
            <p:nvPr/>
          </p:nvSpPr>
          <p:spPr bwMode="auto">
            <a:xfrm rot="5400000">
              <a:off x="4405" y="1141"/>
              <a:ext cx="55" cy="151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55"/>
            <p:cNvSpPr>
              <a:spLocks noChangeArrowheads="1"/>
            </p:cNvSpPr>
            <p:nvPr/>
          </p:nvSpPr>
          <p:spPr bwMode="auto">
            <a:xfrm rot="5400000">
              <a:off x="4825" y="1869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56"/>
            <p:cNvSpPr>
              <a:spLocks noChangeArrowheads="1"/>
            </p:cNvSpPr>
            <p:nvPr/>
          </p:nvSpPr>
          <p:spPr bwMode="auto">
            <a:xfrm rot="5400000">
              <a:off x="4705" y="1868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57"/>
            <p:cNvSpPr>
              <a:spLocks noChangeArrowheads="1"/>
            </p:cNvSpPr>
            <p:nvPr/>
          </p:nvSpPr>
          <p:spPr bwMode="auto">
            <a:xfrm rot="5400000">
              <a:off x="4405" y="1201"/>
              <a:ext cx="55" cy="151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58"/>
            <p:cNvSpPr>
              <a:spLocks noChangeArrowheads="1"/>
            </p:cNvSpPr>
            <p:nvPr/>
          </p:nvSpPr>
          <p:spPr bwMode="auto">
            <a:xfrm rot="5400000">
              <a:off x="4221" y="1927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59"/>
            <p:cNvSpPr>
              <a:spLocks noChangeArrowheads="1"/>
            </p:cNvSpPr>
            <p:nvPr/>
          </p:nvSpPr>
          <p:spPr bwMode="auto">
            <a:xfrm rot="5400000">
              <a:off x="3795" y="1927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60"/>
            <p:cNvSpPr>
              <a:spLocks noChangeArrowheads="1"/>
            </p:cNvSpPr>
            <p:nvPr/>
          </p:nvSpPr>
          <p:spPr bwMode="auto">
            <a:xfrm rot="5400000">
              <a:off x="4405" y="1261"/>
              <a:ext cx="56" cy="151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61"/>
            <p:cNvSpPr>
              <a:spLocks noChangeArrowheads="1"/>
            </p:cNvSpPr>
            <p:nvPr/>
          </p:nvSpPr>
          <p:spPr bwMode="auto">
            <a:xfrm rot="5400000">
              <a:off x="4646" y="1986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62"/>
            <p:cNvSpPr>
              <a:spLocks noChangeArrowheads="1"/>
            </p:cNvSpPr>
            <p:nvPr/>
          </p:nvSpPr>
          <p:spPr bwMode="auto">
            <a:xfrm rot="5400000">
              <a:off x="4525" y="1986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63"/>
            <p:cNvSpPr>
              <a:spLocks noChangeArrowheads="1"/>
            </p:cNvSpPr>
            <p:nvPr/>
          </p:nvSpPr>
          <p:spPr bwMode="auto">
            <a:xfrm rot="5400000">
              <a:off x="4405" y="1322"/>
              <a:ext cx="56" cy="151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64"/>
            <p:cNvSpPr>
              <a:spLocks noChangeArrowheads="1"/>
            </p:cNvSpPr>
            <p:nvPr/>
          </p:nvSpPr>
          <p:spPr bwMode="auto">
            <a:xfrm rot="5400000">
              <a:off x="4041" y="2050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65"/>
            <p:cNvSpPr>
              <a:spLocks noChangeArrowheads="1"/>
            </p:cNvSpPr>
            <p:nvPr/>
          </p:nvSpPr>
          <p:spPr bwMode="auto">
            <a:xfrm rot="5400000">
              <a:off x="3976" y="2050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66"/>
            <p:cNvSpPr>
              <a:spLocks noChangeArrowheads="1"/>
            </p:cNvSpPr>
            <p:nvPr/>
          </p:nvSpPr>
          <p:spPr bwMode="auto">
            <a:xfrm rot="5400000">
              <a:off x="4405" y="1383"/>
              <a:ext cx="55" cy="151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67"/>
            <p:cNvSpPr>
              <a:spLocks noChangeArrowheads="1"/>
            </p:cNvSpPr>
            <p:nvPr/>
          </p:nvSpPr>
          <p:spPr bwMode="auto">
            <a:xfrm rot="5400000">
              <a:off x="5130" y="2110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68"/>
            <p:cNvSpPr>
              <a:spLocks noChangeArrowheads="1"/>
            </p:cNvSpPr>
            <p:nvPr/>
          </p:nvSpPr>
          <p:spPr bwMode="auto">
            <a:xfrm rot="5400000">
              <a:off x="3677" y="2108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69"/>
            <p:cNvSpPr>
              <a:spLocks noChangeArrowheads="1"/>
            </p:cNvSpPr>
            <p:nvPr/>
          </p:nvSpPr>
          <p:spPr bwMode="auto">
            <a:xfrm rot="5400000">
              <a:off x="4405" y="1443"/>
              <a:ext cx="55" cy="151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70"/>
            <p:cNvSpPr>
              <a:spLocks noChangeArrowheads="1"/>
            </p:cNvSpPr>
            <p:nvPr/>
          </p:nvSpPr>
          <p:spPr bwMode="auto">
            <a:xfrm rot="5400000">
              <a:off x="4403" y="2170"/>
              <a:ext cx="55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71"/>
            <p:cNvSpPr>
              <a:spLocks noChangeArrowheads="1"/>
            </p:cNvSpPr>
            <p:nvPr/>
          </p:nvSpPr>
          <p:spPr bwMode="auto">
            <a:xfrm rot="5400000">
              <a:off x="4282" y="2170"/>
              <a:ext cx="55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73"/>
            <p:cNvSpPr>
              <a:spLocks noChangeArrowheads="1"/>
            </p:cNvSpPr>
            <p:nvPr/>
          </p:nvSpPr>
          <p:spPr bwMode="auto">
            <a:xfrm rot="5400000">
              <a:off x="4405" y="1504"/>
              <a:ext cx="56" cy="151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74"/>
            <p:cNvSpPr>
              <a:spLocks noChangeArrowheads="1"/>
            </p:cNvSpPr>
            <p:nvPr/>
          </p:nvSpPr>
          <p:spPr bwMode="auto">
            <a:xfrm rot="5400000">
              <a:off x="3918" y="2230"/>
              <a:ext cx="56" cy="61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76"/>
            <p:cNvSpPr>
              <a:spLocks noChangeArrowheads="1"/>
            </p:cNvSpPr>
            <p:nvPr/>
          </p:nvSpPr>
          <p:spPr bwMode="auto">
            <a:xfrm rot="5400000">
              <a:off x="4463" y="2231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77"/>
            <p:cNvSpPr>
              <a:spLocks noChangeArrowheads="1"/>
            </p:cNvSpPr>
            <p:nvPr/>
          </p:nvSpPr>
          <p:spPr bwMode="auto">
            <a:xfrm rot="5400000">
              <a:off x="4405" y="1565"/>
              <a:ext cx="55" cy="151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78"/>
            <p:cNvSpPr>
              <a:spLocks noChangeArrowheads="1"/>
            </p:cNvSpPr>
            <p:nvPr/>
          </p:nvSpPr>
          <p:spPr bwMode="auto">
            <a:xfrm rot="5400000">
              <a:off x="4647" y="2293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79"/>
            <p:cNvSpPr>
              <a:spLocks noChangeArrowheads="1"/>
            </p:cNvSpPr>
            <p:nvPr/>
          </p:nvSpPr>
          <p:spPr bwMode="auto">
            <a:xfrm rot="5400000">
              <a:off x="5068" y="2291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80"/>
            <p:cNvSpPr>
              <a:spLocks noChangeArrowheads="1"/>
            </p:cNvSpPr>
            <p:nvPr/>
          </p:nvSpPr>
          <p:spPr bwMode="auto">
            <a:xfrm rot="5400000">
              <a:off x="4405" y="1625"/>
              <a:ext cx="56" cy="151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81"/>
            <p:cNvSpPr>
              <a:spLocks noChangeArrowheads="1"/>
            </p:cNvSpPr>
            <p:nvPr/>
          </p:nvSpPr>
          <p:spPr bwMode="auto">
            <a:xfrm rot="5400000">
              <a:off x="4160" y="2351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82"/>
            <p:cNvSpPr>
              <a:spLocks noChangeArrowheads="1"/>
            </p:cNvSpPr>
            <p:nvPr/>
          </p:nvSpPr>
          <p:spPr bwMode="auto">
            <a:xfrm rot="5400000">
              <a:off x="3858" y="2351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83"/>
            <p:cNvSpPr>
              <a:spLocks noChangeArrowheads="1"/>
            </p:cNvSpPr>
            <p:nvPr/>
          </p:nvSpPr>
          <p:spPr bwMode="auto">
            <a:xfrm rot="5400000">
              <a:off x="4405" y="1686"/>
              <a:ext cx="56" cy="151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84"/>
            <p:cNvSpPr>
              <a:spLocks noChangeArrowheads="1"/>
            </p:cNvSpPr>
            <p:nvPr/>
          </p:nvSpPr>
          <p:spPr bwMode="auto">
            <a:xfrm rot="5400000">
              <a:off x="3736" y="2413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85"/>
            <p:cNvSpPr>
              <a:spLocks noChangeArrowheads="1"/>
            </p:cNvSpPr>
            <p:nvPr/>
          </p:nvSpPr>
          <p:spPr bwMode="auto">
            <a:xfrm rot="5400000">
              <a:off x="3673" y="2412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86"/>
            <p:cNvSpPr>
              <a:spLocks noChangeArrowheads="1"/>
            </p:cNvSpPr>
            <p:nvPr/>
          </p:nvSpPr>
          <p:spPr bwMode="auto">
            <a:xfrm rot="5400000">
              <a:off x="4405" y="1747"/>
              <a:ext cx="55" cy="151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87"/>
            <p:cNvSpPr>
              <a:spLocks noChangeArrowheads="1"/>
            </p:cNvSpPr>
            <p:nvPr/>
          </p:nvSpPr>
          <p:spPr bwMode="auto">
            <a:xfrm rot="5400000">
              <a:off x="4042" y="2473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88"/>
            <p:cNvSpPr>
              <a:spLocks noChangeArrowheads="1"/>
            </p:cNvSpPr>
            <p:nvPr/>
          </p:nvSpPr>
          <p:spPr bwMode="auto">
            <a:xfrm rot="5400000">
              <a:off x="4584" y="2472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89"/>
            <p:cNvSpPr>
              <a:spLocks noChangeArrowheads="1"/>
            </p:cNvSpPr>
            <p:nvPr/>
          </p:nvSpPr>
          <p:spPr bwMode="auto">
            <a:xfrm rot="5400000">
              <a:off x="4405" y="1807"/>
              <a:ext cx="56" cy="151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90"/>
            <p:cNvSpPr>
              <a:spLocks noChangeArrowheads="1"/>
            </p:cNvSpPr>
            <p:nvPr/>
          </p:nvSpPr>
          <p:spPr bwMode="auto">
            <a:xfrm rot="5400000">
              <a:off x="4945" y="2536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91"/>
            <p:cNvSpPr>
              <a:spLocks noChangeArrowheads="1"/>
            </p:cNvSpPr>
            <p:nvPr/>
          </p:nvSpPr>
          <p:spPr bwMode="auto">
            <a:xfrm rot="5400000">
              <a:off x="4825" y="2535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92"/>
            <p:cNvSpPr>
              <a:spLocks noChangeArrowheads="1"/>
            </p:cNvSpPr>
            <p:nvPr/>
          </p:nvSpPr>
          <p:spPr bwMode="auto">
            <a:xfrm rot="5400000">
              <a:off x="4405" y="1869"/>
              <a:ext cx="56" cy="151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93"/>
            <p:cNvSpPr>
              <a:spLocks noChangeArrowheads="1"/>
            </p:cNvSpPr>
            <p:nvPr/>
          </p:nvSpPr>
          <p:spPr bwMode="auto">
            <a:xfrm rot="5400000">
              <a:off x="4341" y="2594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94"/>
            <p:cNvSpPr>
              <a:spLocks noChangeArrowheads="1"/>
            </p:cNvSpPr>
            <p:nvPr/>
          </p:nvSpPr>
          <p:spPr bwMode="auto">
            <a:xfrm rot="5400000">
              <a:off x="3915" y="2594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95"/>
            <p:cNvSpPr>
              <a:spLocks noChangeArrowheads="1"/>
            </p:cNvSpPr>
            <p:nvPr/>
          </p:nvSpPr>
          <p:spPr bwMode="auto">
            <a:xfrm rot="5400000">
              <a:off x="4405" y="1930"/>
              <a:ext cx="55" cy="151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96"/>
            <p:cNvSpPr>
              <a:spLocks noChangeArrowheads="1"/>
            </p:cNvSpPr>
            <p:nvPr/>
          </p:nvSpPr>
          <p:spPr bwMode="auto">
            <a:xfrm rot="5400000">
              <a:off x="4767" y="2653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97"/>
            <p:cNvSpPr>
              <a:spLocks noChangeArrowheads="1"/>
            </p:cNvSpPr>
            <p:nvPr/>
          </p:nvSpPr>
          <p:spPr bwMode="auto">
            <a:xfrm rot="5400000">
              <a:off x="4645" y="2653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98"/>
            <p:cNvSpPr>
              <a:spLocks noChangeArrowheads="1"/>
            </p:cNvSpPr>
            <p:nvPr/>
          </p:nvSpPr>
          <p:spPr bwMode="auto">
            <a:xfrm rot="5400000">
              <a:off x="4405" y="1990"/>
              <a:ext cx="56" cy="151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99"/>
            <p:cNvSpPr>
              <a:spLocks noChangeArrowheads="1"/>
            </p:cNvSpPr>
            <p:nvPr/>
          </p:nvSpPr>
          <p:spPr bwMode="auto">
            <a:xfrm rot="5400000">
              <a:off x="4161" y="2717"/>
              <a:ext cx="56" cy="61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100"/>
            <p:cNvSpPr>
              <a:spLocks noChangeArrowheads="1"/>
            </p:cNvSpPr>
            <p:nvPr/>
          </p:nvSpPr>
          <p:spPr bwMode="auto">
            <a:xfrm rot="5400000">
              <a:off x="3979" y="2717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101"/>
            <p:cNvSpPr>
              <a:spLocks noChangeArrowheads="1"/>
            </p:cNvSpPr>
            <p:nvPr/>
          </p:nvSpPr>
          <p:spPr bwMode="auto">
            <a:xfrm rot="5400000">
              <a:off x="4405" y="2051"/>
              <a:ext cx="55" cy="151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102"/>
            <p:cNvSpPr>
              <a:spLocks noChangeArrowheads="1"/>
            </p:cNvSpPr>
            <p:nvPr/>
          </p:nvSpPr>
          <p:spPr bwMode="auto">
            <a:xfrm rot="5400000">
              <a:off x="4345" y="2775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103"/>
            <p:cNvSpPr>
              <a:spLocks noChangeArrowheads="1"/>
            </p:cNvSpPr>
            <p:nvPr/>
          </p:nvSpPr>
          <p:spPr bwMode="auto">
            <a:xfrm rot="5400000">
              <a:off x="4887" y="2774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104"/>
            <p:cNvSpPr>
              <a:spLocks noChangeArrowheads="1"/>
            </p:cNvSpPr>
            <p:nvPr/>
          </p:nvSpPr>
          <p:spPr bwMode="auto">
            <a:xfrm rot="5400000">
              <a:off x="4405" y="2475"/>
              <a:ext cx="55" cy="151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105"/>
            <p:cNvSpPr>
              <a:spLocks noChangeArrowheads="1"/>
            </p:cNvSpPr>
            <p:nvPr/>
          </p:nvSpPr>
          <p:spPr bwMode="auto">
            <a:xfrm rot="5400000">
              <a:off x="5130" y="3201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106"/>
            <p:cNvSpPr>
              <a:spLocks noChangeArrowheads="1"/>
            </p:cNvSpPr>
            <p:nvPr/>
          </p:nvSpPr>
          <p:spPr bwMode="auto">
            <a:xfrm rot="5400000">
              <a:off x="3677" y="3203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107"/>
            <p:cNvSpPr>
              <a:spLocks noChangeArrowheads="1"/>
            </p:cNvSpPr>
            <p:nvPr/>
          </p:nvSpPr>
          <p:spPr bwMode="auto">
            <a:xfrm rot="5400000">
              <a:off x="4405" y="2535"/>
              <a:ext cx="56" cy="151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108"/>
            <p:cNvSpPr>
              <a:spLocks noChangeArrowheads="1"/>
            </p:cNvSpPr>
            <p:nvPr/>
          </p:nvSpPr>
          <p:spPr bwMode="auto">
            <a:xfrm rot="5400000">
              <a:off x="4403" y="3261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109"/>
            <p:cNvSpPr>
              <a:spLocks noChangeArrowheads="1"/>
            </p:cNvSpPr>
            <p:nvPr/>
          </p:nvSpPr>
          <p:spPr bwMode="auto">
            <a:xfrm rot="5400000">
              <a:off x="4282" y="3261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111"/>
            <p:cNvSpPr>
              <a:spLocks noChangeArrowheads="1"/>
            </p:cNvSpPr>
            <p:nvPr/>
          </p:nvSpPr>
          <p:spPr bwMode="auto">
            <a:xfrm rot="5400000">
              <a:off x="4405" y="2596"/>
              <a:ext cx="56" cy="151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112"/>
            <p:cNvSpPr>
              <a:spLocks noChangeArrowheads="1"/>
            </p:cNvSpPr>
            <p:nvPr/>
          </p:nvSpPr>
          <p:spPr bwMode="auto">
            <a:xfrm rot="5400000">
              <a:off x="3918" y="3322"/>
              <a:ext cx="56" cy="61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113"/>
            <p:cNvSpPr>
              <a:spLocks noChangeArrowheads="1"/>
            </p:cNvSpPr>
            <p:nvPr/>
          </p:nvSpPr>
          <p:spPr bwMode="auto">
            <a:xfrm rot="5400000">
              <a:off x="4767" y="3323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115"/>
            <p:cNvSpPr>
              <a:spLocks noChangeArrowheads="1"/>
            </p:cNvSpPr>
            <p:nvPr/>
          </p:nvSpPr>
          <p:spPr bwMode="auto">
            <a:xfrm rot="5400000">
              <a:off x="4405" y="2658"/>
              <a:ext cx="55" cy="1514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Rectangle 116"/>
            <p:cNvSpPr>
              <a:spLocks noChangeArrowheads="1"/>
            </p:cNvSpPr>
            <p:nvPr/>
          </p:nvSpPr>
          <p:spPr bwMode="auto">
            <a:xfrm rot="5400000">
              <a:off x="4647" y="3383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Rectangle 117"/>
            <p:cNvSpPr>
              <a:spLocks noChangeArrowheads="1"/>
            </p:cNvSpPr>
            <p:nvPr/>
          </p:nvSpPr>
          <p:spPr bwMode="auto">
            <a:xfrm rot="5400000">
              <a:off x="5068" y="3383"/>
              <a:ext cx="56" cy="6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" name="Group 118"/>
            <p:cNvGrpSpPr>
              <a:grpSpLocks/>
            </p:cNvGrpSpPr>
            <p:nvPr/>
          </p:nvGrpSpPr>
          <p:grpSpPr bwMode="auto">
            <a:xfrm rot="5400000">
              <a:off x="3884" y="2206"/>
              <a:ext cx="1636" cy="848"/>
              <a:chOff x="3251" y="1098"/>
              <a:chExt cx="1496" cy="740"/>
            </a:xfrm>
            <a:grpFill/>
          </p:grpSpPr>
          <p:sp>
            <p:nvSpPr>
              <p:cNvPr id="82" name="Line 119"/>
              <p:cNvSpPr>
                <a:spLocks noChangeShapeType="1"/>
              </p:cNvSpPr>
              <p:nvPr/>
            </p:nvSpPr>
            <p:spPr bwMode="auto">
              <a:xfrm>
                <a:off x="3251" y="1098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120"/>
              <p:cNvSpPr>
                <a:spLocks noChangeShapeType="1"/>
              </p:cNvSpPr>
              <p:nvPr/>
            </p:nvSpPr>
            <p:spPr bwMode="auto">
              <a:xfrm>
                <a:off x="3253" y="1150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21"/>
              <p:cNvSpPr>
                <a:spLocks noChangeShapeType="1"/>
              </p:cNvSpPr>
              <p:nvPr/>
            </p:nvSpPr>
            <p:spPr bwMode="auto">
              <a:xfrm>
                <a:off x="3253" y="1203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22"/>
              <p:cNvSpPr>
                <a:spLocks noChangeShapeType="1"/>
              </p:cNvSpPr>
              <p:nvPr/>
            </p:nvSpPr>
            <p:spPr bwMode="auto">
              <a:xfrm>
                <a:off x="3251" y="1256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23"/>
              <p:cNvSpPr>
                <a:spLocks noChangeShapeType="1"/>
              </p:cNvSpPr>
              <p:nvPr/>
            </p:nvSpPr>
            <p:spPr bwMode="auto">
              <a:xfrm>
                <a:off x="3253" y="1309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24"/>
              <p:cNvSpPr>
                <a:spLocks noChangeShapeType="1"/>
              </p:cNvSpPr>
              <p:nvPr/>
            </p:nvSpPr>
            <p:spPr bwMode="auto">
              <a:xfrm>
                <a:off x="3253" y="1362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125"/>
              <p:cNvSpPr>
                <a:spLocks noChangeShapeType="1"/>
              </p:cNvSpPr>
              <p:nvPr/>
            </p:nvSpPr>
            <p:spPr bwMode="auto">
              <a:xfrm>
                <a:off x="3251" y="1415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26"/>
              <p:cNvSpPr>
                <a:spLocks noChangeShapeType="1"/>
              </p:cNvSpPr>
              <p:nvPr/>
            </p:nvSpPr>
            <p:spPr bwMode="auto">
              <a:xfrm>
                <a:off x="3253" y="1468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27"/>
              <p:cNvSpPr>
                <a:spLocks noChangeShapeType="1"/>
              </p:cNvSpPr>
              <p:nvPr/>
            </p:nvSpPr>
            <p:spPr bwMode="auto">
              <a:xfrm>
                <a:off x="3253" y="1520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28"/>
              <p:cNvSpPr>
                <a:spLocks noChangeShapeType="1"/>
              </p:cNvSpPr>
              <p:nvPr/>
            </p:nvSpPr>
            <p:spPr bwMode="auto">
              <a:xfrm>
                <a:off x="3251" y="1573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29"/>
              <p:cNvSpPr>
                <a:spLocks noChangeShapeType="1"/>
              </p:cNvSpPr>
              <p:nvPr/>
            </p:nvSpPr>
            <p:spPr bwMode="auto">
              <a:xfrm>
                <a:off x="3253" y="1626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130"/>
              <p:cNvSpPr>
                <a:spLocks noChangeShapeType="1"/>
              </p:cNvSpPr>
              <p:nvPr/>
            </p:nvSpPr>
            <p:spPr bwMode="auto">
              <a:xfrm>
                <a:off x="3253" y="1679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31"/>
              <p:cNvSpPr>
                <a:spLocks noChangeShapeType="1"/>
              </p:cNvSpPr>
              <p:nvPr/>
            </p:nvSpPr>
            <p:spPr bwMode="auto">
              <a:xfrm>
                <a:off x="3251" y="1732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32"/>
              <p:cNvSpPr>
                <a:spLocks noChangeShapeType="1"/>
              </p:cNvSpPr>
              <p:nvPr/>
            </p:nvSpPr>
            <p:spPr bwMode="auto">
              <a:xfrm>
                <a:off x="3253" y="1785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33"/>
              <p:cNvSpPr>
                <a:spLocks noChangeShapeType="1"/>
              </p:cNvSpPr>
              <p:nvPr/>
            </p:nvSpPr>
            <p:spPr bwMode="auto">
              <a:xfrm>
                <a:off x="3253" y="1838"/>
                <a:ext cx="1494" cy="0"/>
              </a:xfrm>
              <a:prstGeom prst="lin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" name="Line 134"/>
            <p:cNvSpPr>
              <a:spLocks noChangeShapeType="1"/>
            </p:cNvSpPr>
            <p:nvPr/>
          </p:nvSpPr>
          <p:spPr bwMode="auto">
            <a:xfrm rot="5400000">
              <a:off x="3401" y="2624"/>
              <a:ext cx="1634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135"/>
            <p:cNvSpPr>
              <a:spLocks noChangeShapeType="1"/>
            </p:cNvSpPr>
            <p:nvPr/>
          </p:nvSpPr>
          <p:spPr bwMode="auto">
            <a:xfrm rot="5400000">
              <a:off x="3342" y="2626"/>
              <a:ext cx="1634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136"/>
            <p:cNvSpPr>
              <a:spLocks noChangeShapeType="1"/>
            </p:cNvSpPr>
            <p:nvPr/>
          </p:nvSpPr>
          <p:spPr bwMode="auto">
            <a:xfrm rot="5400000">
              <a:off x="3281" y="2626"/>
              <a:ext cx="1634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37"/>
            <p:cNvSpPr>
              <a:spLocks noChangeShapeType="1"/>
            </p:cNvSpPr>
            <p:nvPr/>
          </p:nvSpPr>
          <p:spPr bwMode="auto">
            <a:xfrm rot="5400000">
              <a:off x="3220" y="2624"/>
              <a:ext cx="1634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38"/>
            <p:cNvSpPr>
              <a:spLocks noChangeShapeType="1"/>
            </p:cNvSpPr>
            <p:nvPr/>
          </p:nvSpPr>
          <p:spPr bwMode="auto">
            <a:xfrm rot="5400000">
              <a:off x="3159" y="2626"/>
              <a:ext cx="1634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39"/>
            <p:cNvSpPr>
              <a:spLocks noChangeShapeType="1"/>
            </p:cNvSpPr>
            <p:nvPr/>
          </p:nvSpPr>
          <p:spPr bwMode="auto">
            <a:xfrm rot="5400000">
              <a:off x="3099" y="2626"/>
              <a:ext cx="1634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40"/>
            <p:cNvSpPr>
              <a:spLocks noChangeShapeType="1"/>
            </p:cNvSpPr>
            <p:nvPr/>
          </p:nvSpPr>
          <p:spPr bwMode="auto">
            <a:xfrm rot="5400000">
              <a:off x="3038" y="2624"/>
              <a:ext cx="1634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41"/>
            <p:cNvSpPr>
              <a:spLocks noChangeShapeType="1"/>
            </p:cNvSpPr>
            <p:nvPr/>
          </p:nvSpPr>
          <p:spPr bwMode="auto">
            <a:xfrm rot="5400000">
              <a:off x="2977" y="2626"/>
              <a:ext cx="1634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142"/>
            <p:cNvSpPr>
              <a:spLocks noChangeShapeType="1"/>
            </p:cNvSpPr>
            <p:nvPr/>
          </p:nvSpPr>
          <p:spPr bwMode="auto">
            <a:xfrm rot="5400000">
              <a:off x="2917" y="2626"/>
              <a:ext cx="1634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143"/>
            <p:cNvSpPr>
              <a:spLocks noChangeShapeType="1"/>
            </p:cNvSpPr>
            <p:nvPr/>
          </p:nvSpPr>
          <p:spPr bwMode="auto">
            <a:xfrm rot="5400000">
              <a:off x="2857" y="2624"/>
              <a:ext cx="1634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144"/>
            <p:cNvSpPr>
              <a:spLocks noChangeShapeType="1"/>
            </p:cNvSpPr>
            <p:nvPr/>
          </p:nvSpPr>
          <p:spPr bwMode="auto">
            <a:xfrm rot="5400000">
              <a:off x="2796" y="2626"/>
              <a:ext cx="1634" cy="0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" name="Group 635"/>
          <p:cNvGrpSpPr>
            <a:grpSpLocks/>
          </p:cNvGrpSpPr>
          <p:nvPr/>
        </p:nvGrpSpPr>
        <p:grpSpPr bwMode="auto">
          <a:xfrm>
            <a:off x="2415092" y="1916273"/>
            <a:ext cx="7115176" cy="1354137"/>
            <a:chOff x="712" y="879"/>
            <a:chExt cx="4482" cy="853"/>
          </a:xfrm>
        </p:grpSpPr>
        <p:grpSp>
          <p:nvGrpSpPr>
            <p:cNvPr id="104" name="Group 579"/>
            <p:cNvGrpSpPr>
              <a:grpSpLocks/>
            </p:cNvGrpSpPr>
            <p:nvPr/>
          </p:nvGrpSpPr>
          <p:grpSpPr bwMode="auto">
            <a:xfrm>
              <a:off x="3679" y="879"/>
              <a:ext cx="1515" cy="853"/>
              <a:chOff x="3679" y="879"/>
              <a:chExt cx="1515" cy="853"/>
            </a:xfrm>
          </p:grpSpPr>
          <p:sp>
            <p:nvSpPr>
              <p:cNvPr id="106" name="Rectangle 578"/>
              <p:cNvSpPr>
                <a:spLocks noChangeArrowheads="1"/>
              </p:cNvSpPr>
              <p:nvPr/>
            </p:nvSpPr>
            <p:spPr bwMode="auto">
              <a:xfrm>
                <a:off x="3679" y="879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Rectangle 4"/>
              <p:cNvSpPr>
                <a:spLocks noChangeArrowheads="1"/>
              </p:cNvSpPr>
              <p:nvPr/>
            </p:nvSpPr>
            <p:spPr bwMode="auto">
              <a:xfrm>
                <a:off x="4709" y="883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Rectangle 5"/>
              <p:cNvSpPr>
                <a:spLocks noChangeArrowheads="1"/>
              </p:cNvSpPr>
              <p:nvPr/>
            </p:nvSpPr>
            <p:spPr bwMode="auto">
              <a:xfrm>
                <a:off x="4769" y="883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6"/>
              <p:cNvSpPr>
                <a:spLocks noChangeArrowheads="1"/>
              </p:cNvSpPr>
              <p:nvPr/>
            </p:nvSpPr>
            <p:spPr bwMode="auto">
              <a:xfrm>
                <a:off x="4830" y="883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Rectangle 7"/>
              <p:cNvSpPr>
                <a:spLocks noChangeArrowheads="1"/>
              </p:cNvSpPr>
              <p:nvPr/>
            </p:nvSpPr>
            <p:spPr bwMode="auto">
              <a:xfrm>
                <a:off x="4891" y="883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Rectangle 8"/>
              <p:cNvSpPr>
                <a:spLocks noChangeArrowheads="1"/>
              </p:cNvSpPr>
              <p:nvPr/>
            </p:nvSpPr>
            <p:spPr bwMode="auto">
              <a:xfrm>
                <a:off x="4951" y="883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Rectangle 9"/>
              <p:cNvSpPr>
                <a:spLocks noChangeArrowheads="1"/>
              </p:cNvSpPr>
              <p:nvPr/>
            </p:nvSpPr>
            <p:spPr bwMode="auto">
              <a:xfrm>
                <a:off x="5013" y="883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Rectangle 10"/>
              <p:cNvSpPr>
                <a:spLocks noChangeArrowheads="1"/>
              </p:cNvSpPr>
              <p:nvPr/>
            </p:nvSpPr>
            <p:spPr bwMode="auto">
              <a:xfrm>
                <a:off x="5074" y="883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Rectangle 11"/>
              <p:cNvSpPr>
                <a:spLocks noChangeArrowheads="1"/>
              </p:cNvSpPr>
              <p:nvPr/>
            </p:nvSpPr>
            <p:spPr bwMode="auto">
              <a:xfrm>
                <a:off x="5134" y="883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Rectangle 13"/>
              <p:cNvSpPr>
                <a:spLocks noChangeArrowheads="1"/>
              </p:cNvSpPr>
              <p:nvPr/>
            </p:nvSpPr>
            <p:spPr bwMode="auto">
              <a:xfrm>
                <a:off x="3738" y="883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Rectangle 14"/>
              <p:cNvSpPr>
                <a:spLocks noChangeArrowheads="1"/>
              </p:cNvSpPr>
              <p:nvPr/>
            </p:nvSpPr>
            <p:spPr bwMode="auto">
              <a:xfrm>
                <a:off x="3798" y="883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Rectangle 15"/>
              <p:cNvSpPr>
                <a:spLocks noChangeArrowheads="1"/>
              </p:cNvSpPr>
              <p:nvPr/>
            </p:nvSpPr>
            <p:spPr bwMode="auto">
              <a:xfrm>
                <a:off x="3858" y="883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Rectangle 16"/>
              <p:cNvSpPr>
                <a:spLocks noChangeArrowheads="1"/>
              </p:cNvSpPr>
              <p:nvPr/>
            </p:nvSpPr>
            <p:spPr bwMode="auto">
              <a:xfrm>
                <a:off x="3919" y="883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Rectangle 17"/>
              <p:cNvSpPr>
                <a:spLocks noChangeArrowheads="1"/>
              </p:cNvSpPr>
              <p:nvPr/>
            </p:nvSpPr>
            <p:spPr bwMode="auto">
              <a:xfrm>
                <a:off x="3980" y="883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18"/>
              <p:cNvSpPr>
                <a:spLocks noChangeArrowheads="1"/>
              </p:cNvSpPr>
              <p:nvPr/>
            </p:nvSpPr>
            <p:spPr bwMode="auto">
              <a:xfrm>
                <a:off x="4040" y="883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19"/>
              <p:cNvSpPr>
                <a:spLocks noChangeArrowheads="1"/>
              </p:cNvSpPr>
              <p:nvPr/>
            </p:nvSpPr>
            <p:spPr bwMode="auto">
              <a:xfrm>
                <a:off x="4102" y="883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20"/>
              <p:cNvSpPr>
                <a:spLocks noChangeArrowheads="1"/>
              </p:cNvSpPr>
              <p:nvPr/>
            </p:nvSpPr>
            <p:spPr bwMode="auto">
              <a:xfrm>
                <a:off x="4163" y="883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21"/>
              <p:cNvSpPr>
                <a:spLocks noChangeArrowheads="1"/>
              </p:cNvSpPr>
              <p:nvPr/>
            </p:nvSpPr>
            <p:spPr bwMode="auto">
              <a:xfrm>
                <a:off x="4223" y="883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22"/>
              <p:cNvSpPr>
                <a:spLocks noChangeArrowheads="1"/>
              </p:cNvSpPr>
              <p:nvPr/>
            </p:nvSpPr>
            <p:spPr bwMode="auto">
              <a:xfrm>
                <a:off x="4284" y="883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23"/>
              <p:cNvSpPr>
                <a:spLocks noChangeArrowheads="1"/>
              </p:cNvSpPr>
              <p:nvPr/>
            </p:nvSpPr>
            <p:spPr bwMode="auto">
              <a:xfrm>
                <a:off x="4345" y="883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24"/>
              <p:cNvSpPr>
                <a:spLocks noChangeArrowheads="1"/>
              </p:cNvSpPr>
              <p:nvPr/>
            </p:nvSpPr>
            <p:spPr bwMode="auto">
              <a:xfrm>
                <a:off x="4405" y="883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25"/>
              <p:cNvSpPr>
                <a:spLocks noChangeArrowheads="1"/>
              </p:cNvSpPr>
              <p:nvPr/>
            </p:nvSpPr>
            <p:spPr bwMode="auto">
              <a:xfrm>
                <a:off x="4467" y="883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Rectangle 26"/>
              <p:cNvSpPr>
                <a:spLocks noChangeArrowheads="1"/>
              </p:cNvSpPr>
              <p:nvPr/>
            </p:nvSpPr>
            <p:spPr bwMode="auto">
              <a:xfrm>
                <a:off x="4528" y="883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Rectangle 27"/>
              <p:cNvSpPr>
                <a:spLocks noChangeArrowheads="1"/>
              </p:cNvSpPr>
              <p:nvPr/>
            </p:nvSpPr>
            <p:spPr bwMode="auto">
              <a:xfrm>
                <a:off x="4588" y="883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Rectangle 28"/>
              <p:cNvSpPr>
                <a:spLocks noChangeArrowheads="1"/>
              </p:cNvSpPr>
              <p:nvPr/>
            </p:nvSpPr>
            <p:spPr bwMode="auto">
              <a:xfrm>
                <a:off x="4649" y="883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1" name="Group 29"/>
              <p:cNvGrpSpPr>
                <a:grpSpLocks/>
              </p:cNvGrpSpPr>
              <p:nvPr/>
            </p:nvGrpSpPr>
            <p:grpSpPr bwMode="auto">
              <a:xfrm>
                <a:off x="3680" y="939"/>
                <a:ext cx="1514" cy="740"/>
                <a:chOff x="3251" y="1098"/>
                <a:chExt cx="1438" cy="740"/>
              </a:xfrm>
            </p:grpSpPr>
            <p:sp>
              <p:nvSpPr>
                <p:cNvPr id="133" name="Line 30"/>
                <p:cNvSpPr>
                  <a:spLocks noChangeShapeType="1"/>
                </p:cNvSpPr>
                <p:nvPr/>
              </p:nvSpPr>
              <p:spPr bwMode="auto">
                <a:xfrm>
                  <a:off x="3251" y="1098"/>
                  <a:ext cx="1433" cy="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3253" y="1148"/>
                  <a:ext cx="1428" cy="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32"/>
                <p:cNvSpPr>
                  <a:spLocks noChangeShapeType="1"/>
                </p:cNvSpPr>
                <p:nvPr/>
              </p:nvSpPr>
              <p:spPr bwMode="auto">
                <a:xfrm>
                  <a:off x="3253" y="1203"/>
                  <a:ext cx="1428" cy="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251" y="1254"/>
                  <a:ext cx="1433" cy="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3253" y="1307"/>
                  <a:ext cx="1428" cy="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3253" y="1360"/>
                  <a:ext cx="1431" cy="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36"/>
                <p:cNvSpPr>
                  <a:spLocks noChangeShapeType="1"/>
                </p:cNvSpPr>
                <p:nvPr/>
              </p:nvSpPr>
              <p:spPr bwMode="auto">
                <a:xfrm>
                  <a:off x="3251" y="1415"/>
                  <a:ext cx="1433" cy="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37"/>
                <p:cNvSpPr>
                  <a:spLocks noChangeShapeType="1"/>
                </p:cNvSpPr>
                <p:nvPr/>
              </p:nvSpPr>
              <p:spPr bwMode="auto">
                <a:xfrm>
                  <a:off x="3253" y="1468"/>
                  <a:ext cx="1431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Line 38"/>
                <p:cNvSpPr>
                  <a:spLocks noChangeShapeType="1"/>
                </p:cNvSpPr>
                <p:nvPr/>
              </p:nvSpPr>
              <p:spPr bwMode="auto">
                <a:xfrm>
                  <a:off x="3253" y="1520"/>
                  <a:ext cx="1428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3251" y="1570"/>
                  <a:ext cx="1430" cy="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Line 40"/>
                <p:cNvSpPr>
                  <a:spLocks noChangeShapeType="1"/>
                </p:cNvSpPr>
                <p:nvPr/>
              </p:nvSpPr>
              <p:spPr bwMode="auto">
                <a:xfrm>
                  <a:off x="3253" y="1626"/>
                  <a:ext cx="14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3253" y="1677"/>
                  <a:ext cx="1431" cy="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3251" y="1728"/>
                  <a:ext cx="1438" cy="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3253" y="1783"/>
                  <a:ext cx="1431" cy="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3253" y="1833"/>
                  <a:ext cx="1431" cy="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2" name="Text Box 45"/>
              <p:cNvSpPr txBox="1">
                <a:spLocks noChangeArrowheads="1"/>
              </p:cNvSpPr>
              <p:nvPr/>
            </p:nvSpPr>
            <p:spPr bwMode="auto">
              <a:xfrm>
                <a:off x="4266" y="968"/>
                <a:ext cx="412" cy="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5400">
                    <a:latin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</p:grpSp>
        <p:sp>
          <p:nvSpPr>
            <p:cNvPr id="105" name="Text Box 580"/>
            <p:cNvSpPr txBox="1">
              <a:spLocks noChangeArrowheads="1"/>
            </p:cNvSpPr>
            <p:nvPr/>
          </p:nvSpPr>
          <p:spPr bwMode="auto">
            <a:xfrm>
              <a:off x="712" y="1017"/>
              <a:ext cx="1472" cy="4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0" dirty="0">
                  <a:latin typeface="Tahoma" panose="020B0604030504040204" pitchFamily="34" charset="0"/>
                  <a:cs typeface="Tahoma" panose="020B0604030504040204" pitchFamily="34" charset="0"/>
                </a:rPr>
                <a:t>Initialize      </a:t>
              </a:r>
              <a:endParaRPr lang="en-US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en-US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altLang="en-US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8" name="Group 581"/>
          <p:cNvGrpSpPr>
            <a:grpSpLocks/>
          </p:cNvGrpSpPr>
          <p:nvPr/>
        </p:nvGrpSpPr>
        <p:grpSpPr bwMode="auto">
          <a:xfrm>
            <a:off x="2396040" y="3019586"/>
            <a:ext cx="2346325" cy="1173163"/>
            <a:chOff x="600" y="1509"/>
            <a:chExt cx="1478" cy="739"/>
          </a:xfrm>
        </p:grpSpPr>
        <p:sp>
          <p:nvSpPr>
            <p:cNvPr id="149" name="AutoShape 582"/>
            <p:cNvSpPr>
              <a:spLocks noChangeArrowheads="1"/>
            </p:cNvSpPr>
            <p:nvPr/>
          </p:nvSpPr>
          <p:spPr bwMode="auto">
            <a:xfrm>
              <a:off x="1202" y="1509"/>
              <a:ext cx="216" cy="307"/>
            </a:xfrm>
            <a:prstGeom prst="downArrow">
              <a:avLst>
                <a:gd name="adj1" fmla="val 50000"/>
                <a:gd name="adj2" fmla="val 35532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Text Box 583"/>
            <p:cNvSpPr txBox="1">
              <a:spLocks noChangeArrowheads="1"/>
            </p:cNvSpPr>
            <p:nvPr/>
          </p:nvSpPr>
          <p:spPr bwMode="auto">
            <a:xfrm>
              <a:off x="600" y="1812"/>
              <a:ext cx="1478" cy="4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Tahoma" panose="020B0604030504040204" pitchFamily="34" charset="0"/>
                  <a:cs typeface="Tahoma" panose="020B0604030504040204" pitchFamily="34" charset="0"/>
                </a:rPr>
                <a:t>Sparse Coding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400" b="0" dirty="0">
                  <a:latin typeface="Tahoma" panose="020B0604030504040204" pitchFamily="34" charset="0"/>
                  <a:cs typeface="Tahoma" panose="020B0604030504040204" pitchFamily="34" charset="0"/>
                </a:rPr>
                <a:t>Use </a:t>
              </a:r>
              <a:r>
                <a:rPr lang="vi-VN" altLang="en-US" sz="1400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MP</a:t>
              </a:r>
              <a:endParaRPr lang="en-US" altLang="en-US" sz="14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1" name="Group 640"/>
          <p:cNvGrpSpPr>
            <a:grpSpLocks/>
          </p:cNvGrpSpPr>
          <p:nvPr/>
        </p:nvGrpSpPr>
        <p:grpSpPr bwMode="auto">
          <a:xfrm>
            <a:off x="1976940" y="4291175"/>
            <a:ext cx="2774950" cy="1594938"/>
            <a:chOff x="436" y="2375"/>
            <a:chExt cx="1748" cy="827"/>
          </a:xfrm>
        </p:grpSpPr>
        <p:sp>
          <p:nvSpPr>
            <p:cNvPr id="152" name="AutoShape 584"/>
            <p:cNvSpPr>
              <a:spLocks noChangeArrowheads="1"/>
            </p:cNvSpPr>
            <p:nvPr/>
          </p:nvSpPr>
          <p:spPr bwMode="auto">
            <a:xfrm>
              <a:off x="1303" y="2375"/>
              <a:ext cx="216" cy="307"/>
            </a:xfrm>
            <a:prstGeom prst="downArrow">
              <a:avLst>
                <a:gd name="adj1" fmla="val 50000"/>
                <a:gd name="adj2" fmla="val 35532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" name="Group 639"/>
            <p:cNvGrpSpPr>
              <a:grpSpLocks/>
            </p:cNvGrpSpPr>
            <p:nvPr/>
          </p:nvGrpSpPr>
          <p:grpSpPr bwMode="auto">
            <a:xfrm>
              <a:off x="436" y="2678"/>
              <a:ext cx="1748" cy="524"/>
              <a:chOff x="436" y="2678"/>
              <a:chExt cx="1748" cy="524"/>
            </a:xfrm>
          </p:grpSpPr>
          <p:sp>
            <p:nvSpPr>
              <p:cNvPr id="154" name="Text Box 585"/>
              <p:cNvSpPr txBox="1">
                <a:spLocks noChangeArrowheads="1"/>
              </p:cNvSpPr>
              <p:nvPr/>
            </p:nvSpPr>
            <p:spPr bwMode="auto">
              <a:xfrm>
                <a:off x="701" y="2678"/>
                <a:ext cx="1483" cy="47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0" dirty="0">
                    <a:latin typeface="Tahoma" panose="020B0604030504040204" pitchFamily="34" charset="0"/>
                    <a:cs typeface="Tahoma" panose="020B0604030504040204" pitchFamily="34" charset="0"/>
                  </a:rPr>
                  <a:t>Dictionary Update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1400" b="0" dirty="0">
                    <a:latin typeface="Tahoma" panose="020B0604030504040204" pitchFamily="34" charset="0"/>
                    <a:cs typeface="Tahoma" panose="020B0604030504040204" pitchFamily="34" charset="0"/>
                  </a:rPr>
                  <a:t>Column-by-Column by  </a:t>
                </a:r>
                <a:r>
                  <a:rPr lang="en-US" altLang="en-US" sz="1400" b="0" dirty="0" smtClean="0">
                    <a:latin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altLang="en-US" sz="1400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SVD </a:t>
                </a:r>
                <a:r>
                  <a:rPr lang="en-US" altLang="en-US" sz="1400" b="1" dirty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computation</a:t>
                </a:r>
              </a:p>
            </p:txBody>
          </p:sp>
          <p:sp>
            <p:nvSpPr>
              <p:cNvPr id="155" name="Freeform 586"/>
              <p:cNvSpPr>
                <a:spLocks/>
              </p:cNvSpPr>
              <p:nvPr/>
            </p:nvSpPr>
            <p:spPr bwMode="auto">
              <a:xfrm>
                <a:off x="436" y="2870"/>
                <a:ext cx="260" cy="332"/>
              </a:xfrm>
              <a:custGeom>
                <a:avLst/>
                <a:gdLst>
                  <a:gd name="T0" fmla="*/ 260 w 260"/>
                  <a:gd name="T1" fmla="*/ 332 h 332"/>
                  <a:gd name="T2" fmla="*/ 0 w 260"/>
                  <a:gd name="T3" fmla="*/ 332 h 332"/>
                  <a:gd name="T4" fmla="*/ 0 w 260"/>
                  <a:gd name="T5" fmla="*/ 0 h 332"/>
                  <a:gd name="T6" fmla="*/ 260 w 260"/>
                  <a:gd name="T7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0" h="332">
                    <a:moveTo>
                      <a:pt x="260" y="332"/>
                    </a:moveTo>
                    <a:lnTo>
                      <a:pt x="0" y="332"/>
                    </a:lnTo>
                    <a:lnTo>
                      <a:pt x="0" y="0"/>
                    </a:lnTo>
                    <a:lnTo>
                      <a:pt x="260" y="0"/>
                    </a:ln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6" name="Rectangle 588"/>
          <p:cNvSpPr>
            <a:spLocks noChangeArrowheads="1"/>
          </p:cNvSpPr>
          <p:nvPr/>
        </p:nvSpPr>
        <p:spPr bwMode="auto">
          <a:xfrm>
            <a:off x="7126790" y="3392648"/>
            <a:ext cx="2395538" cy="84137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Rectangle 589"/>
          <p:cNvSpPr>
            <a:spLocks noChangeArrowheads="1"/>
          </p:cNvSpPr>
          <p:nvPr/>
        </p:nvSpPr>
        <p:spPr bwMode="auto">
          <a:xfrm>
            <a:off x="7126790" y="3487898"/>
            <a:ext cx="2395538" cy="84137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Rectangle 590"/>
          <p:cNvSpPr>
            <a:spLocks noChangeArrowheads="1"/>
          </p:cNvSpPr>
          <p:nvPr/>
        </p:nvSpPr>
        <p:spPr bwMode="auto">
          <a:xfrm>
            <a:off x="7126790" y="3584735"/>
            <a:ext cx="2395538" cy="84138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Rectangle 591"/>
          <p:cNvSpPr>
            <a:spLocks noChangeArrowheads="1"/>
          </p:cNvSpPr>
          <p:nvPr/>
        </p:nvSpPr>
        <p:spPr bwMode="auto">
          <a:xfrm>
            <a:off x="7126790" y="3679985"/>
            <a:ext cx="2395538" cy="84138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Rectangle 592"/>
          <p:cNvSpPr>
            <a:spLocks noChangeArrowheads="1"/>
          </p:cNvSpPr>
          <p:nvPr/>
        </p:nvSpPr>
        <p:spPr bwMode="auto">
          <a:xfrm>
            <a:off x="7123615" y="3776823"/>
            <a:ext cx="2395538" cy="84137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Rectangle 593"/>
          <p:cNvSpPr>
            <a:spLocks noChangeArrowheads="1"/>
          </p:cNvSpPr>
          <p:nvPr/>
        </p:nvSpPr>
        <p:spPr bwMode="auto">
          <a:xfrm>
            <a:off x="7126790" y="3872073"/>
            <a:ext cx="2395538" cy="84137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Rectangle 594"/>
          <p:cNvSpPr>
            <a:spLocks noChangeArrowheads="1"/>
          </p:cNvSpPr>
          <p:nvPr/>
        </p:nvSpPr>
        <p:spPr bwMode="auto">
          <a:xfrm>
            <a:off x="7126790" y="3968910"/>
            <a:ext cx="2395538" cy="84138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Rectangle 595"/>
          <p:cNvSpPr>
            <a:spLocks noChangeArrowheads="1"/>
          </p:cNvSpPr>
          <p:nvPr/>
        </p:nvSpPr>
        <p:spPr bwMode="auto">
          <a:xfrm>
            <a:off x="7126790" y="4064160"/>
            <a:ext cx="2395538" cy="84138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Rectangle 596"/>
          <p:cNvSpPr>
            <a:spLocks noChangeArrowheads="1"/>
          </p:cNvSpPr>
          <p:nvPr/>
        </p:nvSpPr>
        <p:spPr bwMode="auto">
          <a:xfrm>
            <a:off x="7125203" y="4159410"/>
            <a:ext cx="2395537" cy="84138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Rectangle 597"/>
          <p:cNvSpPr>
            <a:spLocks noChangeArrowheads="1"/>
          </p:cNvSpPr>
          <p:nvPr/>
        </p:nvSpPr>
        <p:spPr bwMode="auto">
          <a:xfrm>
            <a:off x="7125203" y="4257835"/>
            <a:ext cx="2395537" cy="84138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Rectangle 598"/>
          <p:cNvSpPr>
            <a:spLocks noChangeArrowheads="1"/>
          </p:cNvSpPr>
          <p:nvPr/>
        </p:nvSpPr>
        <p:spPr bwMode="auto">
          <a:xfrm>
            <a:off x="7128378" y="4354673"/>
            <a:ext cx="2395537" cy="84137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" name="Rectangle 599"/>
          <p:cNvSpPr>
            <a:spLocks noChangeArrowheads="1"/>
          </p:cNvSpPr>
          <p:nvPr/>
        </p:nvSpPr>
        <p:spPr bwMode="auto">
          <a:xfrm>
            <a:off x="7125203" y="4449923"/>
            <a:ext cx="2395537" cy="84137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Rectangle 600"/>
          <p:cNvSpPr>
            <a:spLocks noChangeArrowheads="1"/>
          </p:cNvSpPr>
          <p:nvPr/>
        </p:nvSpPr>
        <p:spPr bwMode="auto">
          <a:xfrm>
            <a:off x="7125203" y="4546760"/>
            <a:ext cx="2395537" cy="84138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9" name="Rectangle 601"/>
          <p:cNvSpPr>
            <a:spLocks noChangeArrowheads="1"/>
          </p:cNvSpPr>
          <p:nvPr/>
        </p:nvSpPr>
        <p:spPr bwMode="auto">
          <a:xfrm>
            <a:off x="7125203" y="4645185"/>
            <a:ext cx="2395537" cy="84138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Rectangle 602"/>
          <p:cNvSpPr>
            <a:spLocks noChangeArrowheads="1"/>
          </p:cNvSpPr>
          <p:nvPr/>
        </p:nvSpPr>
        <p:spPr bwMode="auto">
          <a:xfrm>
            <a:off x="7125203" y="4742023"/>
            <a:ext cx="2395537" cy="84137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1" name="Rectangle 603"/>
          <p:cNvSpPr>
            <a:spLocks noChangeArrowheads="1"/>
          </p:cNvSpPr>
          <p:nvPr/>
        </p:nvSpPr>
        <p:spPr bwMode="auto">
          <a:xfrm>
            <a:off x="7125203" y="4837273"/>
            <a:ext cx="2395537" cy="84137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Rectangle 604"/>
          <p:cNvSpPr>
            <a:spLocks noChangeArrowheads="1"/>
          </p:cNvSpPr>
          <p:nvPr/>
        </p:nvSpPr>
        <p:spPr bwMode="auto">
          <a:xfrm>
            <a:off x="7125203" y="4930935"/>
            <a:ext cx="2395537" cy="84138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3" name="Rectangle 605"/>
          <p:cNvSpPr>
            <a:spLocks noChangeArrowheads="1"/>
          </p:cNvSpPr>
          <p:nvPr/>
        </p:nvSpPr>
        <p:spPr bwMode="auto">
          <a:xfrm>
            <a:off x="7120440" y="5608798"/>
            <a:ext cx="2395538" cy="84137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Rectangle 606"/>
          <p:cNvSpPr>
            <a:spLocks noChangeArrowheads="1"/>
          </p:cNvSpPr>
          <p:nvPr/>
        </p:nvSpPr>
        <p:spPr bwMode="auto">
          <a:xfrm>
            <a:off x="7120440" y="5702460"/>
            <a:ext cx="2395538" cy="84138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Rectangle 607"/>
          <p:cNvSpPr>
            <a:spLocks noChangeArrowheads="1"/>
          </p:cNvSpPr>
          <p:nvPr/>
        </p:nvSpPr>
        <p:spPr bwMode="auto">
          <a:xfrm>
            <a:off x="7120440" y="5797710"/>
            <a:ext cx="2395538" cy="84138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Rectangle 608"/>
          <p:cNvSpPr>
            <a:spLocks noChangeArrowheads="1"/>
          </p:cNvSpPr>
          <p:nvPr/>
        </p:nvSpPr>
        <p:spPr bwMode="auto">
          <a:xfrm>
            <a:off x="7120440" y="5894548"/>
            <a:ext cx="2395538" cy="84137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7" name="Rectangle 609"/>
          <p:cNvSpPr>
            <a:spLocks noChangeArrowheads="1"/>
          </p:cNvSpPr>
          <p:nvPr/>
        </p:nvSpPr>
        <p:spPr bwMode="auto">
          <a:xfrm>
            <a:off x="7212515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" name="Rectangle 610"/>
          <p:cNvSpPr>
            <a:spLocks noChangeArrowheads="1"/>
          </p:cNvSpPr>
          <p:nvPr/>
        </p:nvSpPr>
        <p:spPr bwMode="auto">
          <a:xfrm>
            <a:off x="7309353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" name="Rectangle 611"/>
          <p:cNvSpPr>
            <a:spLocks noChangeArrowheads="1"/>
          </p:cNvSpPr>
          <p:nvPr/>
        </p:nvSpPr>
        <p:spPr bwMode="auto">
          <a:xfrm>
            <a:off x="7406190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" name="Rectangle 612"/>
          <p:cNvSpPr>
            <a:spLocks noChangeArrowheads="1"/>
          </p:cNvSpPr>
          <p:nvPr/>
        </p:nvSpPr>
        <p:spPr bwMode="auto">
          <a:xfrm>
            <a:off x="7501440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Rectangle 613"/>
          <p:cNvSpPr>
            <a:spLocks noChangeArrowheads="1"/>
          </p:cNvSpPr>
          <p:nvPr/>
        </p:nvSpPr>
        <p:spPr bwMode="auto">
          <a:xfrm>
            <a:off x="7598278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Rectangle 614"/>
          <p:cNvSpPr>
            <a:spLocks noChangeArrowheads="1"/>
          </p:cNvSpPr>
          <p:nvPr/>
        </p:nvSpPr>
        <p:spPr bwMode="auto">
          <a:xfrm>
            <a:off x="7695115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" name="Rectangle 615"/>
          <p:cNvSpPr>
            <a:spLocks noChangeArrowheads="1"/>
          </p:cNvSpPr>
          <p:nvPr/>
        </p:nvSpPr>
        <p:spPr bwMode="auto">
          <a:xfrm>
            <a:off x="7790365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" name="Rectangle 616"/>
          <p:cNvSpPr>
            <a:spLocks noChangeArrowheads="1"/>
          </p:cNvSpPr>
          <p:nvPr/>
        </p:nvSpPr>
        <p:spPr bwMode="auto">
          <a:xfrm>
            <a:off x="7887203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" name="Rectangle 617"/>
          <p:cNvSpPr>
            <a:spLocks noChangeArrowheads="1"/>
          </p:cNvSpPr>
          <p:nvPr/>
        </p:nvSpPr>
        <p:spPr bwMode="auto">
          <a:xfrm>
            <a:off x="7984040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6" name="Rectangle 618"/>
          <p:cNvSpPr>
            <a:spLocks noChangeArrowheads="1"/>
          </p:cNvSpPr>
          <p:nvPr/>
        </p:nvSpPr>
        <p:spPr bwMode="auto">
          <a:xfrm>
            <a:off x="8079290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" name="Rectangle 619"/>
          <p:cNvSpPr>
            <a:spLocks noChangeArrowheads="1"/>
          </p:cNvSpPr>
          <p:nvPr/>
        </p:nvSpPr>
        <p:spPr bwMode="auto">
          <a:xfrm>
            <a:off x="8176128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8" name="Rectangle 620"/>
          <p:cNvSpPr>
            <a:spLocks noChangeArrowheads="1"/>
          </p:cNvSpPr>
          <p:nvPr/>
        </p:nvSpPr>
        <p:spPr bwMode="auto">
          <a:xfrm>
            <a:off x="8272965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" name="Rectangle 621"/>
          <p:cNvSpPr>
            <a:spLocks noChangeArrowheads="1"/>
          </p:cNvSpPr>
          <p:nvPr/>
        </p:nvSpPr>
        <p:spPr bwMode="auto">
          <a:xfrm>
            <a:off x="8368215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" name="Rectangle 622"/>
          <p:cNvSpPr>
            <a:spLocks noChangeArrowheads="1"/>
          </p:cNvSpPr>
          <p:nvPr/>
        </p:nvSpPr>
        <p:spPr bwMode="auto">
          <a:xfrm>
            <a:off x="8465053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" name="Rectangle 623"/>
          <p:cNvSpPr>
            <a:spLocks noChangeArrowheads="1"/>
          </p:cNvSpPr>
          <p:nvPr/>
        </p:nvSpPr>
        <p:spPr bwMode="auto">
          <a:xfrm>
            <a:off x="8561890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" name="Rectangle 624"/>
          <p:cNvSpPr>
            <a:spLocks noChangeArrowheads="1"/>
          </p:cNvSpPr>
          <p:nvPr/>
        </p:nvSpPr>
        <p:spPr bwMode="auto">
          <a:xfrm>
            <a:off x="8753978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" name="Rectangle 625"/>
          <p:cNvSpPr>
            <a:spLocks noChangeArrowheads="1"/>
          </p:cNvSpPr>
          <p:nvPr/>
        </p:nvSpPr>
        <p:spPr bwMode="auto">
          <a:xfrm>
            <a:off x="8850815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" name="Rectangle 626"/>
          <p:cNvSpPr>
            <a:spLocks noChangeArrowheads="1"/>
          </p:cNvSpPr>
          <p:nvPr/>
        </p:nvSpPr>
        <p:spPr bwMode="auto">
          <a:xfrm>
            <a:off x="8946065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" name="Rectangle 627"/>
          <p:cNvSpPr>
            <a:spLocks noChangeArrowheads="1"/>
          </p:cNvSpPr>
          <p:nvPr/>
        </p:nvSpPr>
        <p:spPr bwMode="auto">
          <a:xfrm>
            <a:off x="9042903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" name="Rectangle 628"/>
          <p:cNvSpPr>
            <a:spLocks noChangeArrowheads="1"/>
          </p:cNvSpPr>
          <p:nvPr/>
        </p:nvSpPr>
        <p:spPr bwMode="auto">
          <a:xfrm>
            <a:off x="9139740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" name="Rectangle 629"/>
          <p:cNvSpPr>
            <a:spLocks noChangeArrowheads="1"/>
          </p:cNvSpPr>
          <p:nvPr/>
        </p:nvSpPr>
        <p:spPr bwMode="auto">
          <a:xfrm>
            <a:off x="9234990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8" name="Rectangle 630"/>
          <p:cNvSpPr>
            <a:spLocks noChangeArrowheads="1"/>
          </p:cNvSpPr>
          <p:nvPr/>
        </p:nvSpPr>
        <p:spPr bwMode="auto">
          <a:xfrm>
            <a:off x="9331828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" name="Rectangle 631"/>
          <p:cNvSpPr>
            <a:spLocks noChangeArrowheads="1"/>
          </p:cNvSpPr>
          <p:nvPr/>
        </p:nvSpPr>
        <p:spPr bwMode="auto">
          <a:xfrm>
            <a:off x="9428665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" name="Rectangle 633"/>
          <p:cNvSpPr>
            <a:spLocks noChangeArrowheads="1"/>
          </p:cNvSpPr>
          <p:nvPr/>
        </p:nvSpPr>
        <p:spPr bwMode="auto">
          <a:xfrm>
            <a:off x="7117265" y="1922623"/>
            <a:ext cx="88900" cy="4060825"/>
          </a:xfrm>
          <a:prstGeom prst="rect">
            <a:avLst/>
          </a:prstGeom>
          <a:solidFill>
            <a:schemeClr val="accent2">
              <a:alpha val="33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" name="Freeform 634"/>
          <p:cNvSpPr>
            <a:spLocks/>
          </p:cNvSpPr>
          <p:nvPr/>
        </p:nvSpPr>
        <p:spPr bwMode="auto">
          <a:xfrm>
            <a:off x="1699128" y="3845085"/>
            <a:ext cx="700087" cy="2046288"/>
          </a:xfrm>
          <a:custGeom>
            <a:avLst/>
            <a:gdLst>
              <a:gd name="T0" fmla="*/ 260 w 260"/>
              <a:gd name="T1" fmla="*/ 332 h 332"/>
              <a:gd name="T2" fmla="*/ 0 w 260"/>
              <a:gd name="T3" fmla="*/ 332 h 332"/>
              <a:gd name="T4" fmla="*/ 0 w 260"/>
              <a:gd name="T5" fmla="*/ 0 h 332"/>
              <a:gd name="T6" fmla="*/ 260 w 260"/>
              <a:gd name="T7" fmla="*/ 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0" h="332">
                <a:moveTo>
                  <a:pt x="260" y="332"/>
                </a:moveTo>
                <a:lnTo>
                  <a:pt x="0" y="332"/>
                </a:lnTo>
                <a:lnTo>
                  <a:pt x="0" y="0"/>
                </a:lnTo>
                <a:lnTo>
                  <a:pt x="260" y="0"/>
                </a:lnTo>
              </a:path>
            </a:pathLst>
          </a:custGeom>
          <a:noFill/>
          <a:ln w="146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3" name="Group 637"/>
          <p:cNvGrpSpPr>
            <a:grpSpLocks/>
          </p:cNvGrpSpPr>
          <p:nvPr/>
        </p:nvGrpSpPr>
        <p:grpSpPr bwMode="auto">
          <a:xfrm>
            <a:off x="5639303" y="3391060"/>
            <a:ext cx="1347787" cy="2605088"/>
            <a:chOff x="2743" y="1808"/>
            <a:chExt cx="849" cy="1641"/>
          </a:xfrm>
        </p:grpSpPr>
        <p:grpSp>
          <p:nvGrpSpPr>
            <p:cNvPr id="204" name="Group 145"/>
            <p:cNvGrpSpPr>
              <a:grpSpLocks/>
            </p:cNvGrpSpPr>
            <p:nvPr/>
          </p:nvGrpSpPr>
          <p:grpSpPr bwMode="auto">
            <a:xfrm rot="5400000">
              <a:off x="2347" y="2204"/>
              <a:ext cx="1641" cy="849"/>
              <a:chOff x="197" y="1907"/>
              <a:chExt cx="1641" cy="849"/>
            </a:xfrm>
          </p:grpSpPr>
          <p:sp>
            <p:nvSpPr>
              <p:cNvPr id="206" name="Rectangle 146"/>
              <p:cNvSpPr>
                <a:spLocks noChangeArrowheads="1"/>
              </p:cNvSpPr>
              <p:nvPr/>
            </p:nvSpPr>
            <p:spPr bwMode="auto">
              <a:xfrm>
                <a:off x="197" y="1907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7" name="Group 147"/>
              <p:cNvGrpSpPr>
                <a:grpSpLocks/>
              </p:cNvGrpSpPr>
              <p:nvPr/>
            </p:nvGrpSpPr>
            <p:grpSpPr bwMode="auto">
              <a:xfrm>
                <a:off x="1321" y="2343"/>
                <a:ext cx="143" cy="27"/>
                <a:chOff x="4708" y="2148"/>
                <a:chExt cx="143" cy="27"/>
              </a:xfrm>
            </p:grpSpPr>
            <p:sp>
              <p:nvSpPr>
                <p:cNvPr id="243" name="Oval 148"/>
                <p:cNvSpPr>
                  <a:spLocks noChangeArrowheads="1"/>
                </p:cNvSpPr>
                <p:nvPr/>
              </p:nvSpPr>
              <p:spPr bwMode="auto">
                <a:xfrm>
                  <a:off x="4708" y="2148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4" name="Oval 149"/>
                <p:cNvSpPr>
                  <a:spLocks noChangeArrowheads="1"/>
                </p:cNvSpPr>
                <p:nvPr/>
              </p:nvSpPr>
              <p:spPr bwMode="auto">
                <a:xfrm>
                  <a:off x="4762" y="2148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5" name="Oval 150"/>
                <p:cNvSpPr>
                  <a:spLocks noChangeArrowheads="1"/>
                </p:cNvSpPr>
                <p:nvPr/>
              </p:nvSpPr>
              <p:spPr bwMode="auto">
                <a:xfrm>
                  <a:off x="4824" y="2148"/>
                  <a:ext cx="27" cy="27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8" name="Rectangle 151"/>
              <p:cNvSpPr>
                <a:spLocks noChangeArrowheads="1"/>
              </p:cNvSpPr>
              <p:nvPr/>
            </p:nvSpPr>
            <p:spPr bwMode="auto">
              <a:xfrm>
                <a:off x="258" y="1907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Rectangle 152"/>
              <p:cNvSpPr>
                <a:spLocks noChangeArrowheads="1"/>
              </p:cNvSpPr>
              <p:nvPr/>
            </p:nvSpPr>
            <p:spPr bwMode="auto">
              <a:xfrm>
                <a:off x="318" y="1907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" name="Rectangle 153"/>
              <p:cNvSpPr>
                <a:spLocks noChangeArrowheads="1"/>
              </p:cNvSpPr>
              <p:nvPr/>
            </p:nvSpPr>
            <p:spPr bwMode="auto">
              <a:xfrm>
                <a:off x="378" y="1907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" name="Rectangle 154"/>
              <p:cNvSpPr>
                <a:spLocks noChangeArrowheads="1"/>
              </p:cNvSpPr>
              <p:nvPr/>
            </p:nvSpPr>
            <p:spPr bwMode="auto">
              <a:xfrm>
                <a:off x="439" y="1907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2" name="Rectangle 155"/>
              <p:cNvSpPr>
                <a:spLocks noChangeArrowheads="1"/>
              </p:cNvSpPr>
              <p:nvPr/>
            </p:nvSpPr>
            <p:spPr bwMode="auto">
              <a:xfrm>
                <a:off x="500" y="1907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3" name="Rectangle 156"/>
              <p:cNvSpPr>
                <a:spLocks noChangeArrowheads="1"/>
              </p:cNvSpPr>
              <p:nvPr/>
            </p:nvSpPr>
            <p:spPr bwMode="auto">
              <a:xfrm>
                <a:off x="560" y="1907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4" name="Rectangle 157"/>
              <p:cNvSpPr>
                <a:spLocks noChangeArrowheads="1"/>
              </p:cNvSpPr>
              <p:nvPr/>
            </p:nvSpPr>
            <p:spPr bwMode="auto">
              <a:xfrm>
                <a:off x="622" y="1907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" name="Rectangle 158"/>
              <p:cNvSpPr>
                <a:spLocks noChangeArrowheads="1"/>
              </p:cNvSpPr>
              <p:nvPr/>
            </p:nvSpPr>
            <p:spPr bwMode="auto">
              <a:xfrm>
                <a:off x="683" y="1907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" name="Rectangle 159"/>
              <p:cNvSpPr>
                <a:spLocks noChangeArrowheads="1"/>
              </p:cNvSpPr>
              <p:nvPr/>
            </p:nvSpPr>
            <p:spPr bwMode="auto">
              <a:xfrm>
                <a:off x="743" y="1907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7" name="Rectangle 160"/>
              <p:cNvSpPr>
                <a:spLocks noChangeArrowheads="1"/>
              </p:cNvSpPr>
              <p:nvPr/>
            </p:nvSpPr>
            <p:spPr bwMode="auto">
              <a:xfrm>
                <a:off x="804" y="1907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8" name="Rectangle 161"/>
              <p:cNvSpPr>
                <a:spLocks noChangeArrowheads="1"/>
              </p:cNvSpPr>
              <p:nvPr/>
            </p:nvSpPr>
            <p:spPr bwMode="auto">
              <a:xfrm>
                <a:off x="865" y="1907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9" name="Rectangle 162"/>
              <p:cNvSpPr>
                <a:spLocks noChangeArrowheads="1"/>
              </p:cNvSpPr>
              <p:nvPr/>
            </p:nvSpPr>
            <p:spPr bwMode="auto">
              <a:xfrm>
                <a:off x="925" y="1907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0" name="Rectangle 163"/>
              <p:cNvSpPr>
                <a:spLocks noChangeArrowheads="1"/>
              </p:cNvSpPr>
              <p:nvPr/>
            </p:nvSpPr>
            <p:spPr bwMode="auto">
              <a:xfrm>
                <a:off x="987" y="1907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1" name="Rectangle 164"/>
              <p:cNvSpPr>
                <a:spLocks noChangeArrowheads="1"/>
              </p:cNvSpPr>
              <p:nvPr/>
            </p:nvSpPr>
            <p:spPr bwMode="auto">
              <a:xfrm>
                <a:off x="1048" y="1907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" name="Rectangle 165"/>
              <p:cNvSpPr>
                <a:spLocks noChangeArrowheads="1"/>
              </p:cNvSpPr>
              <p:nvPr/>
            </p:nvSpPr>
            <p:spPr bwMode="auto">
              <a:xfrm>
                <a:off x="1108" y="1907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" name="Rectangle 166"/>
              <p:cNvSpPr>
                <a:spLocks noChangeArrowheads="1"/>
              </p:cNvSpPr>
              <p:nvPr/>
            </p:nvSpPr>
            <p:spPr bwMode="auto">
              <a:xfrm>
                <a:off x="1169" y="1907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" name="Rectangle 167"/>
              <p:cNvSpPr>
                <a:spLocks noChangeArrowheads="1"/>
              </p:cNvSpPr>
              <p:nvPr/>
            </p:nvSpPr>
            <p:spPr bwMode="auto">
              <a:xfrm>
                <a:off x="1594" y="1907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" name="Rectangle 168"/>
              <p:cNvSpPr>
                <a:spLocks noChangeArrowheads="1"/>
              </p:cNvSpPr>
              <p:nvPr/>
            </p:nvSpPr>
            <p:spPr bwMode="auto">
              <a:xfrm>
                <a:off x="1654" y="1907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" name="Rectangle 169"/>
              <p:cNvSpPr>
                <a:spLocks noChangeArrowheads="1"/>
              </p:cNvSpPr>
              <p:nvPr/>
            </p:nvSpPr>
            <p:spPr bwMode="auto">
              <a:xfrm>
                <a:off x="1715" y="1907"/>
                <a:ext cx="56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" name="Rectangle 170"/>
              <p:cNvSpPr>
                <a:spLocks noChangeArrowheads="1"/>
              </p:cNvSpPr>
              <p:nvPr/>
            </p:nvSpPr>
            <p:spPr bwMode="auto">
              <a:xfrm>
                <a:off x="1777" y="1907"/>
                <a:ext cx="55" cy="849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" name="Line 171"/>
              <p:cNvSpPr>
                <a:spLocks noChangeShapeType="1"/>
              </p:cNvSpPr>
              <p:nvPr/>
            </p:nvSpPr>
            <p:spPr bwMode="auto">
              <a:xfrm>
                <a:off x="200" y="1963"/>
                <a:ext cx="163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Line 172"/>
              <p:cNvSpPr>
                <a:spLocks noChangeShapeType="1"/>
              </p:cNvSpPr>
              <p:nvPr/>
            </p:nvSpPr>
            <p:spPr bwMode="auto">
              <a:xfrm>
                <a:off x="202" y="2015"/>
                <a:ext cx="163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Line 173"/>
              <p:cNvSpPr>
                <a:spLocks noChangeShapeType="1"/>
              </p:cNvSpPr>
              <p:nvPr/>
            </p:nvSpPr>
            <p:spPr bwMode="auto">
              <a:xfrm>
                <a:off x="202" y="2068"/>
                <a:ext cx="163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Line 174"/>
              <p:cNvSpPr>
                <a:spLocks noChangeShapeType="1"/>
              </p:cNvSpPr>
              <p:nvPr/>
            </p:nvSpPr>
            <p:spPr bwMode="auto">
              <a:xfrm>
                <a:off x="200" y="2121"/>
                <a:ext cx="163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Line 175"/>
              <p:cNvSpPr>
                <a:spLocks noChangeShapeType="1"/>
              </p:cNvSpPr>
              <p:nvPr/>
            </p:nvSpPr>
            <p:spPr bwMode="auto">
              <a:xfrm>
                <a:off x="202" y="2174"/>
                <a:ext cx="163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Line 176"/>
              <p:cNvSpPr>
                <a:spLocks noChangeShapeType="1"/>
              </p:cNvSpPr>
              <p:nvPr/>
            </p:nvSpPr>
            <p:spPr bwMode="auto">
              <a:xfrm>
                <a:off x="202" y="2227"/>
                <a:ext cx="163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Line 177"/>
              <p:cNvSpPr>
                <a:spLocks noChangeShapeType="1"/>
              </p:cNvSpPr>
              <p:nvPr/>
            </p:nvSpPr>
            <p:spPr bwMode="auto">
              <a:xfrm>
                <a:off x="200" y="2280"/>
                <a:ext cx="163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Line 178"/>
              <p:cNvSpPr>
                <a:spLocks noChangeShapeType="1"/>
              </p:cNvSpPr>
              <p:nvPr/>
            </p:nvSpPr>
            <p:spPr bwMode="auto">
              <a:xfrm>
                <a:off x="202" y="2333"/>
                <a:ext cx="163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Line 179"/>
              <p:cNvSpPr>
                <a:spLocks noChangeShapeType="1"/>
              </p:cNvSpPr>
              <p:nvPr/>
            </p:nvSpPr>
            <p:spPr bwMode="auto">
              <a:xfrm>
                <a:off x="202" y="2385"/>
                <a:ext cx="163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Line 180"/>
              <p:cNvSpPr>
                <a:spLocks noChangeShapeType="1"/>
              </p:cNvSpPr>
              <p:nvPr/>
            </p:nvSpPr>
            <p:spPr bwMode="auto">
              <a:xfrm>
                <a:off x="200" y="2438"/>
                <a:ext cx="163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Line 181"/>
              <p:cNvSpPr>
                <a:spLocks noChangeShapeType="1"/>
              </p:cNvSpPr>
              <p:nvPr/>
            </p:nvSpPr>
            <p:spPr bwMode="auto">
              <a:xfrm>
                <a:off x="202" y="2491"/>
                <a:ext cx="163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Line 182"/>
              <p:cNvSpPr>
                <a:spLocks noChangeShapeType="1"/>
              </p:cNvSpPr>
              <p:nvPr/>
            </p:nvSpPr>
            <p:spPr bwMode="auto">
              <a:xfrm>
                <a:off x="202" y="2544"/>
                <a:ext cx="163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Line 183"/>
              <p:cNvSpPr>
                <a:spLocks noChangeShapeType="1"/>
              </p:cNvSpPr>
              <p:nvPr/>
            </p:nvSpPr>
            <p:spPr bwMode="auto">
              <a:xfrm>
                <a:off x="200" y="2597"/>
                <a:ext cx="163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Line 184"/>
              <p:cNvSpPr>
                <a:spLocks noChangeShapeType="1"/>
              </p:cNvSpPr>
              <p:nvPr/>
            </p:nvSpPr>
            <p:spPr bwMode="auto">
              <a:xfrm>
                <a:off x="202" y="2650"/>
                <a:ext cx="163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Line 185"/>
              <p:cNvSpPr>
                <a:spLocks noChangeShapeType="1"/>
              </p:cNvSpPr>
              <p:nvPr/>
            </p:nvSpPr>
            <p:spPr bwMode="auto">
              <a:xfrm>
                <a:off x="202" y="2703"/>
                <a:ext cx="163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" name="Text Box 636"/>
            <p:cNvSpPr txBox="1">
              <a:spLocks noChangeArrowheads="1"/>
            </p:cNvSpPr>
            <p:nvPr/>
          </p:nvSpPr>
          <p:spPr bwMode="auto">
            <a:xfrm>
              <a:off x="2847" y="2258"/>
              <a:ext cx="70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400" dirty="0">
                  <a:latin typeface="Tahoma" panose="020B0604030504040204" pitchFamily="34" charset="0"/>
                  <a:cs typeface="Tahoma" panose="020B0604030504040204" pitchFamily="34" charset="0"/>
                </a:rPr>
                <a:t>X</a:t>
              </a:r>
            </a:p>
          </p:txBody>
        </p:sp>
      </p:grpSp>
      <p:sp>
        <p:nvSpPr>
          <p:cNvPr id="246" name="Text Box 641"/>
          <p:cNvSpPr txBox="1">
            <a:spLocks noChangeArrowheads="1"/>
          </p:cNvSpPr>
          <p:nvPr/>
        </p:nvSpPr>
        <p:spPr bwMode="auto">
          <a:xfrm>
            <a:off x="6315578" y="3962560"/>
            <a:ext cx="768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0" dirty="0">
                <a:latin typeface="Tahoma" panose="020B0604030504040204" pitchFamily="34" charset="0"/>
                <a:cs typeface="Tahoma" panose="020B0604030504040204" pitchFamily="34" charset="0"/>
              </a:rPr>
              <a:t>T</a:t>
            </a:r>
          </a:p>
        </p:txBody>
      </p:sp>
      <p:sp>
        <p:nvSpPr>
          <p:cNvPr id="841" name="Text Box 641"/>
          <p:cNvSpPr txBox="1">
            <a:spLocks noChangeArrowheads="1"/>
          </p:cNvSpPr>
          <p:nvPr/>
        </p:nvSpPr>
        <p:spPr bwMode="auto">
          <a:xfrm>
            <a:off x="9986514" y="4047490"/>
            <a:ext cx="768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0" dirty="0">
                <a:latin typeface="Tahoma" panose="020B0604030504040204" pitchFamily="34" charset="0"/>
                <a:cs typeface="Tahoma" panose="020B0604030504040204" pitchFamily="34" charset="0"/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2" name="Text Box 636"/>
              <p:cNvSpPr txBox="1">
                <a:spLocks noChangeArrowheads="1"/>
              </p:cNvSpPr>
              <p:nvPr/>
            </p:nvSpPr>
            <p:spPr bwMode="auto">
              <a:xfrm>
                <a:off x="9381625" y="4174740"/>
                <a:ext cx="1114425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4400" b="0" i="1" smtClean="0">
                          <a:latin typeface="Cambria Math" panose="02040503050406030204" pitchFamily="18" charset="0"/>
                          <a:cs typeface="Tahoma" panose="020B0604030504040204" pitchFamily="34" charset="0"/>
                        </a:rPr>
                        <m:t>𝛼</m:t>
                      </m:r>
                    </m:oMath>
                  </m:oMathPara>
                </a14:m>
                <a:endParaRPr lang="en-US" altLang="en-US" sz="4400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42" name="Text Box 6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81625" y="4174740"/>
                <a:ext cx="111442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3" name="Date Placeholder 8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0874-6D9D-4647-A9A8-FCB868F0F377}" type="datetime1">
              <a:rPr lang="en-US" smtClean="0"/>
              <a:t>12/8/2016</a:t>
            </a:fld>
            <a:endParaRPr lang="en-US"/>
          </a:p>
        </p:txBody>
      </p:sp>
      <p:sp>
        <p:nvSpPr>
          <p:cNvPr id="844" name="Slide Number Placeholder 8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0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3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4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0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7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80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9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1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30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400"/>
                            </p:stCondLst>
                            <p:childTnLst>
                              <p:par>
                                <p:cTn id="16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/>
      <p:bldP spid="841" grpId="0"/>
      <p:bldP spid="8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Component Analysis (PCA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Reducing redundancy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714" y="2720049"/>
            <a:ext cx="7107611" cy="383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6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Component Analysis (PCA)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goal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would like each variable to co-vary as little as possible with other variables.</a:t>
                </a:r>
              </a:p>
              <a:p>
                <a:r>
                  <a:rPr lang="en-US" dirty="0" err="1" smtClean="0"/>
                  <a:t>Diagonalize</a:t>
                </a:r>
                <a:r>
                  <a:rPr lang="en-US" dirty="0" smtClean="0"/>
                  <a:t> covariance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 of X. (assumes X is zero-mean matrix)</a:t>
                </a:r>
              </a:p>
              <a:p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584" y="3450039"/>
            <a:ext cx="426720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2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Component Analysis (PCA)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find principal component of X 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an orthonormal linear transformation P where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 is </a:t>
                </a:r>
                <a:r>
                  <a:rPr lang="en-US" dirty="0" err="1" smtClean="0"/>
                  <a:t>diagonalized</a:t>
                </a:r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Remember that </a:t>
                </a:r>
                <a:r>
                  <a:rPr lang="en-US" dirty="0"/>
                  <a:t>, rows of linear transformation matrix P,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….,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are a set of new basis </a:t>
                </a:r>
                <a:r>
                  <a:rPr lang="en-US" dirty="0" smtClean="0"/>
                  <a:t>vectors. (previous slide)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=&gt; rows of P are the principal components of X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631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Component Analysis (PCA)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find principal component of X ?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1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Theorem</a:t>
                </a:r>
                <a:r>
                  <a:rPr lang="en-US" dirty="0" smtClean="0"/>
                  <a:t>: A symmetric matrix is </a:t>
                </a:r>
                <a:r>
                  <a:rPr lang="en-US" dirty="0" err="1" smtClean="0"/>
                  <a:t>diagonalized</a:t>
                </a:r>
                <a:r>
                  <a:rPr lang="en-US" dirty="0" smtClean="0"/>
                  <a:t>  by a matrix of its orthogonal eigenvectors. Proof: [3]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If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 so A is a symmetric matrix and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𝐸𝐷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Where: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E is a matrix of eigenvectors 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D is a diagonal matrix.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655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Component Analysis (PCA)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find principal component of X ?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an orthonormal linear transformation P where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 is </a:t>
                </a:r>
                <a:r>
                  <a:rPr lang="en-US" dirty="0" err="1" smtClean="0"/>
                  <a:t>diagonalized</a:t>
                </a:r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423" y="3060428"/>
            <a:ext cx="4291254" cy="359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Component Analysis (PCA)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find principal component of X ?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an orthonormal linear transformation P where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 is </a:t>
                </a:r>
                <a:r>
                  <a:rPr lang="en-US" dirty="0" err="1" smtClean="0"/>
                  <a:t>diagonalized</a:t>
                </a:r>
                <a:r>
                  <a:rPr lang="en-US" dirty="0" smtClean="0"/>
                  <a:t>. </a:t>
                </a:r>
              </a:p>
              <a:p>
                <a:r>
                  <a:rPr lang="en-US" dirty="0" smtClean="0"/>
                  <a:t>Choose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, meaning that each row of P is an eigenvector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</a:t>
                </a:r>
                <a:r>
                  <a:rPr lang="en-US" dirty="0" smtClean="0"/>
                  <a:t>e have, 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673" y="3669718"/>
            <a:ext cx="4460111" cy="31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2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Component Analysis (PCA)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find principal component of X ? 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1 - Conclusion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an orthonormal linear transformation P where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 is </a:t>
                </a:r>
                <a:r>
                  <a:rPr lang="en-US" dirty="0" err="1" smtClean="0"/>
                  <a:t>diagonalized</a:t>
                </a:r>
                <a:r>
                  <a:rPr lang="en-US" dirty="0" smtClean="0"/>
                  <a:t>. </a:t>
                </a:r>
              </a:p>
              <a:p>
                <a:endParaRPr lang="en-US" dirty="0"/>
              </a:p>
              <a:p>
                <a:pPr lvl="1"/>
                <a:r>
                  <a:rPr lang="en-US" dirty="0" smtClean="0"/>
                  <a:t>Thus, if P is chosen as the eigenvector matrix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then P is the principal component of X.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350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 Component Analysis (PCA)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find principal component of X ?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2 - SVD</a:t>
            </a:r>
            <a:endParaRPr lang="en-US" sz="3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Theorem: Any arbitrary [n x m] matrix X has a single value decomposition. </a:t>
                </a:r>
                <a:endParaRPr lang="en-US" dirty="0"/>
              </a:p>
              <a:p>
                <a:r>
                  <a:rPr lang="en-US" dirty="0" smtClean="0"/>
                  <a:t>Proof: [3]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Where: </a:t>
                </a:r>
              </a:p>
              <a:p>
                <a:pPr marL="0" indent="0">
                  <a:buNone/>
                </a:pPr>
                <a:r>
                  <a:rPr lang="en-US" dirty="0" smtClean="0"/>
                  <a:t>	V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dirty="0" smtClean="0"/>
                  <a:t>is the set of orthonormal m x 1 eigenvectors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;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U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 </m:t>
                    </m:r>
                  </m:oMath>
                </a14:m>
                <a:r>
                  <a:rPr lang="en-US" dirty="0" smtClean="0"/>
                  <a:t>is the set of orthonormal n x 1 defined by </a:t>
                </a:r>
              </a:p>
              <a:p>
                <a:pPr marL="0" indent="0">
                  <a:buNone/>
                </a:pPr>
                <a:r>
                  <a:rPr lang="en-US" dirty="0" smtClean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dirty="0" smtClean="0"/>
                  <a:t> is singular values.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013" y="2729273"/>
            <a:ext cx="21145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6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Principal Component Analysis (PCA)</a:t>
                </a:r>
                <a:b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to find U,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 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20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 2 - SVD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𝑋𝑉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 smtClean="0"/>
                  <a:t>It has the form: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588" y="1825625"/>
            <a:ext cx="2114550" cy="542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22471" y="3816627"/>
                <a:ext cx="23728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𝑋𝑣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lit/>
                        </m:rP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471" y="3816627"/>
                <a:ext cx="2372810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706035" y="4765962"/>
            <a:ext cx="2147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solve linear </a:t>
            </a:r>
            <a:r>
              <a:rPr lang="en-US" dirty="0" smtClean="0"/>
              <a:t>equation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3575304" y="4819009"/>
            <a:ext cx="977284" cy="263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1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79" y="1444136"/>
            <a:ext cx="8404731" cy="5219901"/>
          </a:xfrm>
          <a:prstGeom prst="rect">
            <a:avLst/>
          </a:prstGeom>
        </p:spPr>
      </p:pic>
      <p:sp>
        <p:nvSpPr>
          <p:cNvPr id="8" name="Text Box 580"/>
          <p:cNvSpPr txBox="1">
            <a:spLocks noChangeArrowheads="1"/>
          </p:cNvSpPr>
          <p:nvPr/>
        </p:nvSpPr>
        <p:spPr bwMode="auto">
          <a:xfrm>
            <a:off x="9418022" y="2050820"/>
            <a:ext cx="2336800" cy="78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0" dirty="0">
                <a:latin typeface="Tahoma" panose="020B0604030504040204" pitchFamily="34" charset="0"/>
                <a:cs typeface="Tahoma" panose="020B0604030504040204" pitchFamily="34" charset="0"/>
              </a:rPr>
              <a:t>Initialize      </a:t>
            </a:r>
            <a:endParaRPr lang="en-US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alt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1" name="Group 581"/>
          <p:cNvGrpSpPr>
            <a:grpSpLocks/>
          </p:cNvGrpSpPr>
          <p:nvPr/>
        </p:nvGrpSpPr>
        <p:grpSpPr bwMode="auto">
          <a:xfrm>
            <a:off x="9437215" y="2862568"/>
            <a:ext cx="2346325" cy="1173163"/>
            <a:chOff x="600" y="1509"/>
            <a:chExt cx="1478" cy="739"/>
          </a:xfrm>
        </p:grpSpPr>
        <p:sp>
          <p:nvSpPr>
            <p:cNvPr id="52" name="AutoShape 582"/>
            <p:cNvSpPr>
              <a:spLocks noChangeArrowheads="1"/>
            </p:cNvSpPr>
            <p:nvPr/>
          </p:nvSpPr>
          <p:spPr bwMode="auto">
            <a:xfrm>
              <a:off x="1202" y="1509"/>
              <a:ext cx="216" cy="307"/>
            </a:xfrm>
            <a:prstGeom prst="downArrow">
              <a:avLst>
                <a:gd name="adj1" fmla="val 50000"/>
                <a:gd name="adj2" fmla="val 35532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 Box 583"/>
            <p:cNvSpPr txBox="1">
              <a:spLocks noChangeArrowheads="1"/>
            </p:cNvSpPr>
            <p:nvPr/>
          </p:nvSpPr>
          <p:spPr bwMode="auto">
            <a:xfrm>
              <a:off x="600" y="1812"/>
              <a:ext cx="1478" cy="4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0" dirty="0">
                  <a:latin typeface="Tahoma" panose="020B0604030504040204" pitchFamily="34" charset="0"/>
                  <a:cs typeface="Tahoma" panose="020B0604030504040204" pitchFamily="34" charset="0"/>
                </a:rPr>
                <a:t>Sparse Coding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1400" b="0" dirty="0">
                  <a:latin typeface="Tahoma" panose="020B0604030504040204" pitchFamily="34" charset="0"/>
                  <a:cs typeface="Tahoma" panose="020B0604030504040204" pitchFamily="34" charset="0"/>
                </a:rPr>
                <a:t>Use </a:t>
              </a:r>
              <a:r>
                <a:rPr lang="vi-VN" altLang="en-US" sz="1400" dirty="0" smtClean="0">
                  <a:latin typeface="Tahoma" panose="020B0604030504040204" pitchFamily="34" charset="0"/>
                  <a:cs typeface="Tahoma" panose="020B0604030504040204" pitchFamily="34" charset="0"/>
                </a:rPr>
                <a:t>MP</a:t>
              </a:r>
              <a:endParaRPr lang="en-US" altLang="en-US" sz="14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4" name="Group 640"/>
          <p:cNvGrpSpPr>
            <a:grpSpLocks/>
          </p:cNvGrpSpPr>
          <p:nvPr/>
        </p:nvGrpSpPr>
        <p:grpSpPr bwMode="auto">
          <a:xfrm>
            <a:off x="9018115" y="4134157"/>
            <a:ext cx="2774950" cy="1594938"/>
            <a:chOff x="436" y="2375"/>
            <a:chExt cx="1748" cy="827"/>
          </a:xfrm>
        </p:grpSpPr>
        <p:sp>
          <p:nvSpPr>
            <p:cNvPr id="55" name="AutoShape 584"/>
            <p:cNvSpPr>
              <a:spLocks noChangeArrowheads="1"/>
            </p:cNvSpPr>
            <p:nvPr/>
          </p:nvSpPr>
          <p:spPr bwMode="auto">
            <a:xfrm>
              <a:off x="1303" y="2375"/>
              <a:ext cx="216" cy="307"/>
            </a:xfrm>
            <a:prstGeom prst="downArrow">
              <a:avLst>
                <a:gd name="adj1" fmla="val 50000"/>
                <a:gd name="adj2" fmla="val 35532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6" name="Group 639"/>
            <p:cNvGrpSpPr>
              <a:grpSpLocks/>
            </p:cNvGrpSpPr>
            <p:nvPr/>
          </p:nvGrpSpPr>
          <p:grpSpPr bwMode="auto">
            <a:xfrm>
              <a:off x="436" y="2678"/>
              <a:ext cx="1748" cy="524"/>
              <a:chOff x="436" y="2678"/>
              <a:chExt cx="1748" cy="524"/>
            </a:xfrm>
          </p:grpSpPr>
          <p:sp>
            <p:nvSpPr>
              <p:cNvPr id="57" name="Text Box 585"/>
              <p:cNvSpPr txBox="1">
                <a:spLocks noChangeArrowheads="1"/>
              </p:cNvSpPr>
              <p:nvPr/>
            </p:nvSpPr>
            <p:spPr bwMode="auto">
              <a:xfrm>
                <a:off x="701" y="2678"/>
                <a:ext cx="1483" cy="47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0" dirty="0">
                    <a:latin typeface="Tahoma" panose="020B0604030504040204" pitchFamily="34" charset="0"/>
                    <a:cs typeface="Tahoma" panose="020B0604030504040204" pitchFamily="34" charset="0"/>
                  </a:rPr>
                  <a:t>Dictionary Update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sz="1400" b="0" dirty="0">
                    <a:latin typeface="Tahoma" panose="020B0604030504040204" pitchFamily="34" charset="0"/>
                    <a:cs typeface="Tahoma" panose="020B0604030504040204" pitchFamily="34" charset="0"/>
                  </a:rPr>
                  <a:t>Column-by-Column by  </a:t>
                </a:r>
                <a:r>
                  <a:rPr lang="en-US" altLang="en-US" sz="1400" b="0" dirty="0" smtClean="0">
                    <a:latin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altLang="en-US" sz="1400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SVD </a:t>
                </a:r>
                <a:r>
                  <a:rPr lang="en-US" altLang="en-US" sz="1400" b="1" dirty="0">
                    <a:solidFill>
                      <a:srgbClr val="FF000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computation</a:t>
                </a:r>
              </a:p>
            </p:txBody>
          </p:sp>
          <p:sp>
            <p:nvSpPr>
              <p:cNvPr id="58" name="Freeform 586"/>
              <p:cNvSpPr>
                <a:spLocks/>
              </p:cNvSpPr>
              <p:nvPr/>
            </p:nvSpPr>
            <p:spPr bwMode="auto">
              <a:xfrm>
                <a:off x="436" y="2870"/>
                <a:ext cx="260" cy="332"/>
              </a:xfrm>
              <a:custGeom>
                <a:avLst/>
                <a:gdLst>
                  <a:gd name="T0" fmla="*/ 260 w 260"/>
                  <a:gd name="T1" fmla="*/ 332 h 332"/>
                  <a:gd name="T2" fmla="*/ 0 w 260"/>
                  <a:gd name="T3" fmla="*/ 332 h 332"/>
                  <a:gd name="T4" fmla="*/ 0 w 260"/>
                  <a:gd name="T5" fmla="*/ 0 h 332"/>
                  <a:gd name="T6" fmla="*/ 260 w 260"/>
                  <a:gd name="T7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0" h="332">
                    <a:moveTo>
                      <a:pt x="260" y="332"/>
                    </a:moveTo>
                    <a:lnTo>
                      <a:pt x="0" y="332"/>
                    </a:lnTo>
                    <a:lnTo>
                      <a:pt x="0" y="0"/>
                    </a:lnTo>
                    <a:lnTo>
                      <a:pt x="260" y="0"/>
                    </a:lnTo>
                  </a:path>
                </a:pathLst>
              </a:custGeom>
              <a:noFill/>
              <a:ln w="762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9" name="Freeform 634"/>
          <p:cNvSpPr>
            <a:spLocks/>
          </p:cNvSpPr>
          <p:nvPr/>
        </p:nvSpPr>
        <p:spPr bwMode="auto">
          <a:xfrm>
            <a:off x="8740303" y="3688067"/>
            <a:ext cx="700087" cy="2046288"/>
          </a:xfrm>
          <a:custGeom>
            <a:avLst/>
            <a:gdLst>
              <a:gd name="T0" fmla="*/ 260 w 260"/>
              <a:gd name="T1" fmla="*/ 332 h 332"/>
              <a:gd name="T2" fmla="*/ 0 w 260"/>
              <a:gd name="T3" fmla="*/ 332 h 332"/>
              <a:gd name="T4" fmla="*/ 0 w 260"/>
              <a:gd name="T5" fmla="*/ 0 h 332"/>
              <a:gd name="T6" fmla="*/ 260 w 260"/>
              <a:gd name="T7" fmla="*/ 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0" h="332">
                <a:moveTo>
                  <a:pt x="260" y="332"/>
                </a:moveTo>
                <a:lnTo>
                  <a:pt x="0" y="332"/>
                </a:lnTo>
                <a:lnTo>
                  <a:pt x="0" y="0"/>
                </a:lnTo>
                <a:lnTo>
                  <a:pt x="260" y="0"/>
                </a:lnTo>
              </a:path>
            </a:pathLst>
          </a:custGeom>
          <a:noFill/>
          <a:ln w="146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Matching Pursuit Algorithms</a:t>
            </a:r>
            <a:endParaRPr lang="en-US" dirty="0"/>
          </a:p>
        </p:txBody>
      </p:sp>
      <p:grpSp>
        <p:nvGrpSpPr>
          <p:cNvPr id="80" name="Group 210"/>
          <p:cNvGrpSpPr>
            <a:grpSpLocks/>
          </p:cNvGrpSpPr>
          <p:nvPr/>
        </p:nvGrpSpPr>
        <p:grpSpPr bwMode="auto">
          <a:xfrm>
            <a:off x="1752600" y="2020888"/>
            <a:ext cx="8636000" cy="2209800"/>
            <a:chOff x="100" y="892"/>
            <a:chExt cx="5440" cy="1392"/>
          </a:xfrm>
        </p:grpSpPr>
        <p:grpSp>
          <p:nvGrpSpPr>
            <p:cNvPr id="81" name="Group 211"/>
            <p:cNvGrpSpPr>
              <a:grpSpLocks/>
            </p:cNvGrpSpPr>
            <p:nvPr/>
          </p:nvGrpSpPr>
          <p:grpSpPr bwMode="auto">
            <a:xfrm>
              <a:off x="100" y="892"/>
              <a:ext cx="5440" cy="1392"/>
              <a:chOff x="100" y="892"/>
              <a:chExt cx="5440" cy="1392"/>
            </a:xfrm>
          </p:grpSpPr>
          <p:sp>
            <p:nvSpPr>
              <p:cNvPr id="84" name="AutoShape 212"/>
              <p:cNvSpPr>
                <a:spLocks noChangeArrowheads="1"/>
              </p:cNvSpPr>
              <p:nvPr/>
            </p:nvSpPr>
            <p:spPr bwMode="auto">
              <a:xfrm>
                <a:off x="100" y="892"/>
                <a:ext cx="1724" cy="927"/>
              </a:xfrm>
              <a:prstGeom prst="bracketPair">
                <a:avLst>
                  <a:gd name="adj" fmla="val 3880"/>
                </a:avLst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AutoShape 213"/>
              <p:cNvSpPr>
                <a:spLocks noChangeArrowheads="1"/>
              </p:cNvSpPr>
              <p:nvPr/>
            </p:nvSpPr>
            <p:spPr bwMode="auto">
              <a:xfrm>
                <a:off x="3816" y="896"/>
                <a:ext cx="1724" cy="1388"/>
              </a:xfrm>
              <a:prstGeom prst="bracketPair">
                <a:avLst>
                  <a:gd name="adj" fmla="val 2296"/>
                </a:avLst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Text Box 214"/>
              <p:cNvSpPr txBox="1">
                <a:spLocks noChangeArrowheads="1"/>
              </p:cNvSpPr>
              <p:nvPr/>
            </p:nvSpPr>
            <p:spPr bwMode="auto">
              <a:xfrm>
                <a:off x="1380" y="1080"/>
                <a:ext cx="1181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>
                    <a:solidFill>
                      <a:schemeClr val="bg1"/>
                    </a:solidFill>
                    <a:sym typeface="Symbol" panose="05050102010706020507" pitchFamily="18" charset="2"/>
                  </a:rPr>
                  <a:t></a:t>
                </a:r>
              </a:p>
            </p:txBody>
          </p:sp>
        </p:grpSp>
        <p:sp>
          <p:nvSpPr>
            <p:cNvPr id="83" name="Text Box 216"/>
            <p:cNvSpPr txBox="1">
              <a:spLocks noChangeArrowheads="1"/>
            </p:cNvSpPr>
            <p:nvPr/>
          </p:nvSpPr>
          <p:spPr bwMode="auto">
            <a:xfrm>
              <a:off x="4365" y="1221"/>
              <a:ext cx="412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540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</p:grpSp>
      <p:grpSp>
        <p:nvGrpSpPr>
          <p:cNvPr id="521" name="Group 5"/>
          <p:cNvGrpSpPr>
            <a:grpSpLocks/>
          </p:cNvGrpSpPr>
          <p:nvPr/>
        </p:nvGrpSpPr>
        <p:grpSpPr bwMode="auto">
          <a:xfrm>
            <a:off x="904875" y="1690688"/>
            <a:ext cx="5992812" cy="2097087"/>
            <a:chOff x="142" y="932"/>
            <a:chExt cx="3775" cy="1321"/>
          </a:xfrm>
        </p:grpSpPr>
        <p:sp>
          <p:nvSpPr>
            <p:cNvPr id="522" name="Rectangle 6"/>
            <p:cNvSpPr>
              <a:spLocks noChangeArrowheads="1"/>
            </p:cNvSpPr>
            <p:nvPr/>
          </p:nvSpPr>
          <p:spPr bwMode="auto">
            <a:xfrm>
              <a:off x="142" y="938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3" name="Rectangle 7"/>
            <p:cNvSpPr>
              <a:spLocks noChangeArrowheads="1"/>
            </p:cNvSpPr>
            <p:nvPr/>
          </p:nvSpPr>
          <p:spPr bwMode="auto">
            <a:xfrm>
              <a:off x="3859" y="932"/>
              <a:ext cx="56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4" name="Rectangle 8"/>
            <p:cNvSpPr>
              <a:spLocks noChangeArrowheads="1"/>
            </p:cNvSpPr>
            <p:nvPr/>
          </p:nvSpPr>
          <p:spPr bwMode="auto">
            <a:xfrm>
              <a:off x="3861" y="1038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5" name="Rectangle 9"/>
            <p:cNvSpPr>
              <a:spLocks noChangeArrowheads="1"/>
            </p:cNvSpPr>
            <p:nvPr/>
          </p:nvSpPr>
          <p:spPr bwMode="auto">
            <a:xfrm>
              <a:off x="3860" y="1409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6" name="Group 12"/>
          <p:cNvGrpSpPr>
            <a:grpSpLocks/>
          </p:cNvGrpSpPr>
          <p:nvPr/>
        </p:nvGrpSpPr>
        <p:grpSpPr bwMode="auto">
          <a:xfrm>
            <a:off x="2689225" y="2379663"/>
            <a:ext cx="6130925" cy="55562"/>
            <a:chOff x="1266" y="1366"/>
            <a:chExt cx="3862" cy="35"/>
          </a:xfrm>
          <a:solidFill>
            <a:schemeClr val="tx1"/>
          </a:solidFill>
        </p:grpSpPr>
        <p:grpSp>
          <p:nvGrpSpPr>
            <p:cNvPr id="527" name="Group 13"/>
            <p:cNvGrpSpPr>
              <a:grpSpLocks/>
            </p:cNvGrpSpPr>
            <p:nvPr/>
          </p:nvGrpSpPr>
          <p:grpSpPr bwMode="auto">
            <a:xfrm>
              <a:off x="1266" y="1374"/>
              <a:ext cx="143" cy="27"/>
              <a:chOff x="4708" y="2148"/>
              <a:chExt cx="143" cy="27"/>
            </a:xfrm>
            <a:grpFill/>
          </p:grpSpPr>
          <p:sp>
            <p:nvSpPr>
              <p:cNvPr id="532" name="Oval 14"/>
              <p:cNvSpPr>
                <a:spLocks noChangeArrowheads="1"/>
              </p:cNvSpPr>
              <p:nvPr/>
            </p:nvSpPr>
            <p:spPr bwMode="auto">
              <a:xfrm>
                <a:off x="4708" y="2148"/>
                <a:ext cx="27" cy="2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" name="Oval 15"/>
              <p:cNvSpPr>
                <a:spLocks noChangeArrowheads="1"/>
              </p:cNvSpPr>
              <p:nvPr/>
            </p:nvSpPr>
            <p:spPr bwMode="auto">
              <a:xfrm>
                <a:off x="4762" y="2148"/>
                <a:ext cx="27" cy="2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" name="Oval 16"/>
              <p:cNvSpPr>
                <a:spLocks noChangeArrowheads="1"/>
              </p:cNvSpPr>
              <p:nvPr/>
            </p:nvSpPr>
            <p:spPr bwMode="auto">
              <a:xfrm>
                <a:off x="4824" y="2148"/>
                <a:ext cx="27" cy="2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28" name="Group 17"/>
            <p:cNvGrpSpPr>
              <a:grpSpLocks/>
            </p:cNvGrpSpPr>
            <p:nvPr/>
          </p:nvGrpSpPr>
          <p:grpSpPr bwMode="auto">
            <a:xfrm>
              <a:off x="4985" y="1366"/>
              <a:ext cx="143" cy="27"/>
              <a:chOff x="4708" y="2148"/>
              <a:chExt cx="143" cy="27"/>
            </a:xfrm>
            <a:grpFill/>
          </p:grpSpPr>
          <p:sp>
            <p:nvSpPr>
              <p:cNvPr id="529" name="Oval 18"/>
              <p:cNvSpPr>
                <a:spLocks noChangeArrowheads="1"/>
              </p:cNvSpPr>
              <p:nvPr/>
            </p:nvSpPr>
            <p:spPr bwMode="auto">
              <a:xfrm>
                <a:off x="4708" y="2148"/>
                <a:ext cx="27" cy="2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0" name="Oval 19"/>
              <p:cNvSpPr>
                <a:spLocks noChangeArrowheads="1"/>
              </p:cNvSpPr>
              <p:nvPr/>
            </p:nvSpPr>
            <p:spPr bwMode="auto">
              <a:xfrm>
                <a:off x="4762" y="2148"/>
                <a:ext cx="27" cy="2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" name="Oval 20"/>
              <p:cNvSpPr>
                <a:spLocks noChangeArrowheads="1"/>
              </p:cNvSpPr>
              <p:nvPr/>
            </p:nvSpPr>
            <p:spPr bwMode="auto">
              <a:xfrm>
                <a:off x="4824" y="2148"/>
                <a:ext cx="27" cy="2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35" name="Group 21"/>
          <p:cNvGrpSpPr>
            <a:grpSpLocks/>
          </p:cNvGrpSpPr>
          <p:nvPr/>
        </p:nvGrpSpPr>
        <p:grpSpPr bwMode="auto">
          <a:xfrm>
            <a:off x="1001712" y="1690688"/>
            <a:ext cx="5992813" cy="2097087"/>
            <a:chOff x="203" y="932"/>
            <a:chExt cx="3775" cy="1321"/>
          </a:xfrm>
        </p:grpSpPr>
        <p:sp>
          <p:nvSpPr>
            <p:cNvPr id="536" name="Rectangle 22"/>
            <p:cNvSpPr>
              <a:spLocks noChangeArrowheads="1"/>
            </p:cNvSpPr>
            <p:nvPr/>
          </p:nvSpPr>
          <p:spPr bwMode="auto">
            <a:xfrm>
              <a:off x="203" y="938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" name="Rectangle 23"/>
            <p:cNvSpPr>
              <a:spLocks noChangeArrowheads="1"/>
            </p:cNvSpPr>
            <p:nvPr/>
          </p:nvSpPr>
          <p:spPr bwMode="auto">
            <a:xfrm>
              <a:off x="3920" y="932"/>
              <a:ext cx="55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8" name="Rectangle 24"/>
            <p:cNvSpPr>
              <a:spLocks noChangeArrowheads="1"/>
            </p:cNvSpPr>
            <p:nvPr/>
          </p:nvSpPr>
          <p:spPr bwMode="auto">
            <a:xfrm>
              <a:off x="3922" y="1199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9" name="Rectangle 25"/>
            <p:cNvSpPr>
              <a:spLocks noChangeArrowheads="1"/>
            </p:cNvSpPr>
            <p:nvPr/>
          </p:nvSpPr>
          <p:spPr bwMode="auto">
            <a:xfrm>
              <a:off x="3921" y="1304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0" name="Group 26"/>
          <p:cNvGrpSpPr>
            <a:grpSpLocks/>
          </p:cNvGrpSpPr>
          <p:nvPr/>
        </p:nvGrpSpPr>
        <p:grpSpPr bwMode="auto">
          <a:xfrm>
            <a:off x="1096962" y="1690688"/>
            <a:ext cx="5989638" cy="2097087"/>
            <a:chOff x="263" y="932"/>
            <a:chExt cx="3773" cy="1321"/>
          </a:xfrm>
        </p:grpSpPr>
        <p:sp>
          <p:nvSpPr>
            <p:cNvPr id="541" name="Rectangle 27"/>
            <p:cNvSpPr>
              <a:spLocks noChangeArrowheads="1"/>
            </p:cNvSpPr>
            <p:nvPr/>
          </p:nvSpPr>
          <p:spPr bwMode="auto">
            <a:xfrm>
              <a:off x="263" y="938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" name="Rectangle 28"/>
            <p:cNvSpPr>
              <a:spLocks noChangeArrowheads="1"/>
            </p:cNvSpPr>
            <p:nvPr/>
          </p:nvSpPr>
          <p:spPr bwMode="auto">
            <a:xfrm>
              <a:off x="3980" y="932"/>
              <a:ext cx="55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" name="Rectangle 29"/>
            <p:cNvSpPr>
              <a:spLocks noChangeArrowheads="1"/>
            </p:cNvSpPr>
            <p:nvPr/>
          </p:nvSpPr>
          <p:spPr bwMode="auto">
            <a:xfrm>
              <a:off x="3980" y="1726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" name="Rectangle 30"/>
            <p:cNvSpPr>
              <a:spLocks noChangeArrowheads="1"/>
            </p:cNvSpPr>
            <p:nvPr/>
          </p:nvSpPr>
          <p:spPr bwMode="auto">
            <a:xfrm>
              <a:off x="3980" y="2098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5" name="Group 31"/>
          <p:cNvGrpSpPr>
            <a:grpSpLocks/>
          </p:cNvGrpSpPr>
          <p:nvPr/>
        </p:nvGrpSpPr>
        <p:grpSpPr bwMode="auto">
          <a:xfrm>
            <a:off x="1192212" y="1690688"/>
            <a:ext cx="5989638" cy="2097087"/>
            <a:chOff x="323" y="932"/>
            <a:chExt cx="3773" cy="1321"/>
          </a:xfrm>
        </p:grpSpPr>
        <p:sp>
          <p:nvSpPr>
            <p:cNvPr id="546" name="Rectangle 32"/>
            <p:cNvSpPr>
              <a:spLocks noChangeArrowheads="1"/>
            </p:cNvSpPr>
            <p:nvPr/>
          </p:nvSpPr>
          <p:spPr bwMode="auto">
            <a:xfrm>
              <a:off x="323" y="938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7" name="Rectangle 33"/>
            <p:cNvSpPr>
              <a:spLocks noChangeArrowheads="1"/>
            </p:cNvSpPr>
            <p:nvPr/>
          </p:nvSpPr>
          <p:spPr bwMode="auto">
            <a:xfrm>
              <a:off x="4040" y="932"/>
              <a:ext cx="56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" name="Rectangle 34"/>
            <p:cNvSpPr>
              <a:spLocks noChangeArrowheads="1"/>
            </p:cNvSpPr>
            <p:nvPr/>
          </p:nvSpPr>
          <p:spPr bwMode="auto">
            <a:xfrm>
              <a:off x="4039" y="1355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9" name="Rectangle 35"/>
            <p:cNvSpPr>
              <a:spLocks noChangeArrowheads="1"/>
            </p:cNvSpPr>
            <p:nvPr/>
          </p:nvSpPr>
          <p:spPr bwMode="auto">
            <a:xfrm>
              <a:off x="4039" y="1461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50" name="Group 36"/>
          <p:cNvGrpSpPr>
            <a:grpSpLocks/>
          </p:cNvGrpSpPr>
          <p:nvPr/>
        </p:nvGrpSpPr>
        <p:grpSpPr bwMode="auto">
          <a:xfrm>
            <a:off x="1289050" y="1690688"/>
            <a:ext cx="5992812" cy="2097087"/>
            <a:chOff x="384" y="932"/>
            <a:chExt cx="3775" cy="1321"/>
          </a:xfrm>
        </p:grpSpPr>
        <p:sp>
          <p:nvSpPr>
            <p:cNvPr id="551" name="Rectangle 37"/>
            <p:cNvSpPr>
              <a:spLocks noChangeArrowheads="1"/>
            </p:cNvSpPr>
            <p:nvPr/>
          </p:nvSpPr>
          <p:spPr bwMode="auto">
            <a:xfrm>
              <a:off x="384" y="938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" name="Rectangle 38"/>
            <p:cNvSpPr>
              <a:spLocks noChangeArrowheads="1"/>
            </p:cNvSpPr>
            <p:nvPr/>
          </p:nvSpPr>
          <p:spPr bwMode="auto">
            <a:xfrm>
              <a:off x="4101" y="932"/>
              <a:ext cx="56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" name="Rectangle 39"/>
            <p:cNvSpPr>
              <a:spLocks noChangeArrowheads="1"/>
            </p:cNvSpPr>
            <p:nvPr/>
          </p:nvSpPr>
          <p:spPr bwMode="auto">
            <a:xfrm>
              <a:off x="4103" y="1883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4" name="Rectangle 40"/>
            <p:cNvSpPr>
              <a:spLocks noChangeArrowheads="1"/>
            </p:cNvSpPr>
            <p:nvPr/>
          </p:nvSpPr>
          <p:spPr bwMode="auto">
            <a:xfrm>
              <a:off x="4103" y="1940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55" name="Group 41"/>
          <p:cNvGrpSpPr>
            <a:grpSpLocks/>
          </p:cNvGrpSpPr>
          <p:nvPr/>
        </p:nvGrpSpPr>
        <p:grpSpPr bwMode="auto">
          <a:xfrm>
            <a:off x="1385887" y="1690688"/>
            <a:ext cx="5991225" cy="2100262"/>
            <a:chOff x="445" y="932"/>
            <a:chExt cx="3774" cy="1323"/>
          </a:xfrm>
        </p:grpSpPr>
        <p:sp>
          <p:nvSpPr>
            <p:cNvPr id="556" name="Rectangle 42"/>
            <p:cNvSpPr>
              <a:spLocks noChangeArrowheads="1"/>
            </p:cNvSpPr>
            <p:nvPr/>
          </p:nvSpPr>
          <p:spPr bwMode="auto">
            <a:xfrm>
              <a:off x="445" y="938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7" name="Rectangle 43"/>
            <p:cNvSpPr>
              <a:spLocks noChangeArrowheads="1"/>
            </p:cNvSpPr>
            <p:nvPr/>
          </p:nvSpPr>
          <p:spPr bwMode="auto">
            <a:xfrm>
              <a:off x="4162" y="932"/>
              <a:ext cx="55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8" name="Rectangle 44"/>
            <p:cNvSpPr>
              <a:spLocks noChangeArrowheads="1"/>
            </p:cNvSpPr>
            <p:nvPr/>
          </p:nvSpPr>
          <p:spPr bwMode="auto">
            <a:xfrm>
              <a:off x="4163" y="933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" name="Rectangle 45"/>
            <p:cNvSpPr>
              <a:spLocks noChangeArrowheads="1"/>
            </p:cNvSpPr>
            <p:nvPr/>
          </p:nvSpPr>
          <p:spPr bwMode="auto">
            <a:xfrm>
              <a:off x="4161" y="2201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60" name="Group 46"/>
          <p:cNvGrpSpPr>
            <a:grpSpLocks/>
          </p:cNvGrpSpPr>
          <p:nvPr/>
        </p:nvGrpSpPr>
        <p:grpSpPr bwMode="auto">
          <a:xfrm>
            <a:off x="1481137" y="1690688"/>
            <a:ext cx="5991225" cy="2097087"/>
            <a:chOff x="560" y="857"/>
            <a:chExt cx="3774" cy="1321"/>
          </a:xfrm>
        </p:grpSpPr>
        <p:sp>
          <p:nvSpPr>
            <p:cNvPr id="561" name="Rectangle 47"/>
            <p:cNvSpPr>
              <a:spLocks noChangeArrowheads="1"/>
            </p:cNvSpPr>
            <p:nvPr/>
          </p:nvSpPr>
          <p:spPr bwMode="auto">
            <a:xfrm>
              <a:off x="560" y="863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2" name="Rectangle 48"/>
            <p:cNvSpPr>
              <a:spLocks noChangeArrowheads="1"/>
            </p:cNvSpPr>
            <p:nvPr/>
          </p:nvSpPr>
          <p:spPr bwMode="auto">
            <a:xfrm>
              <a:off x="4277" y="857"/>
              <a:ext cx="56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" name="Rectangle 49"/>
            <p:cNvSpPr>
              <a:spLocks noChangeArrowheads="1"/>
            </p:cNvSpPr>
            <p:nvPr/>
          </p:nvSpPr>
          <p:spPr bwMode="auto">
            <a:xfrm>
              <a:off x="4278" y="1492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" name="Rectangle 50"/>
            <p:cNvSpPr>
              <a:spLocks noChangeArrowheads="1"/>
            </p:cNvSpPr>
            <p:nvPr/>
          </p:nvSpPr>
          <p:spPr bwMode="auto">
            <a:xfrm>
              <a:off x="4278" y="1598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65" name="Group 51"/>
          <p:cNvGrpSpPr>
            <a:grpSpLocks/>
          </p:cNvGrpSpPr>
          <p:nvPr/>
        </p:nvGrpSpPr>
        <p:grpSpPr bwMode="auto">
          <a:xfrm>
            <a:off x="1579562" y="1690688"/>
            <a:ext cx="5991225" cy="2097087"/>
            <a:chOff x="622" y="857"/>
            <a:chExt cx="3774" cy="1321"/>
          </a:xfrm>
        </p:grpSpPr>
        <p:sp>
          <p:nvSpPr>
            <p:cNvPr id="566" name="Rectangle 52"/>
            <p:cNvSpPr>
              <a:spLocks noChangeArrowheads="1"/>
            </p:cNvSpPr>
            <p:nvPr/>
          </p:nvSpPr>
          <p:spPr bwMode="auto">
            <a:xfrm>
              <a:off x="622" y="863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7" name="Rectangle 53"/>
            <p:cNvSpPr>
              <a:spLocks noChangeArrowheads="1"/>
            </p:cNvSpPr>
            <p:nvPr/>
          </p:nvSpPr>
          <p:spPr bwMode="auto">
            <a:xfrm>
              <a:off x="4339" y="857"/>
              <a:ext cx="56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8" name="Rectangle 54"/>
            <p:cNvSpPr>
              <a:spLocks noChangeArrowheads="1"/>
            </p:cNvSpPr>
            <p:nvPr/>
          </p:nvSpPr>
          <p:spPr bwMode="auto">
            <a:xfrm>
              <a:off x="4339" y="1915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9" name="Rectangle 55"/>
            <p:cNvSpPr>
              <a:spLocks noChangeArrowheads="1"/>
            </p:cNvSpPr>
            <p:nvPr/>
          </p:nvSpPr>
          <p:spPr bwMode="auto">
            <a:xfrm>
              <a:off x="4340" y="1175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0" name="Group 56"/>
          <p:cNvGrpSpPr>
            <a:grpSpLocks/>
          </p:cNvGrpSpPr>
          <p:nvPr/>
        </p:nvGrpSpPr>
        <p:grpSpPr bwMode="auto">
          <a:xfrm>
            <a:off x="1676400" y="1690688"/>
            <a:ext cx="5992812" cy="2097087"/>
            <a:chOff x="628" y="932"/>
            <a:chExt cx="3775" cy="1321"/>
          </a:xfrm>
        </p:grpSpPr>
        <p:sp>
          <p:nvSpPr>
            <p:cNvPr id="571" name="Rectangle 57"/>
            <p:cNvSpPr>
              <a:spLocks noChangeArrowheads="1"/>
            </p:cNvSpPr>
            <p:nvPr/>
          </p:nvSpPr>
          <p:spPr bwMode="auto">
            <a:xfrm>
              <a:off x="628" y="938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2" name="Rectangle 58"/>
            <p:cNvSpPr>
              <a:spLocks noChangeArrowheads="1"/>
            </p:cNvSpPr>
            <p:nvPr/>
          </p:nvSpPr>
          <p:spPr bwMode="auto">
            <a:xfrm>
              <a:off x="4345" y="932"/>
              <a:ext cx="55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" name="Rectangle 59"/>
            <p:cNvSpPr>
              <a:spLocks noChangeArrowheads="1"/>
            </p:cNvSpPr>
            <p:nvPr/>
          </p:nvSpPr>
          <p:spPr bwMode="auto">
            <a:xfrm>
              <a:off x="4347" y="1354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" name="Rectangle 60"/>
            <p:cNvSpPr>
              <a:spLocks noChangeArrowheads="1"/>
            </p:cNvSpPr>
            <p:nvPr/>
          </p:nvSpPr>
          <p:spPr bwMode="auto">
            <a:xfrm>
              <a:off x="4345" y="987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5" name="Group 61"/>
          <p:cNvGrpSpPr>
            <a:grpSpLocks/>
          </p:cNvGrpSpPr>
          <p:nvPr/>
        </p:nvGrpSpPr>
        <p:grpSpPr bwMode="auto">
          <a:xfrm>
            <a:off x="1771650" y="1690688"/>
            <a:ext cx="5989637" cy="2097087"/>
            <a:chOff x="688" y="932"/>
            <a:chExt cx="3773" cy="1321"/>
          </a:xfrm>
        </p:grpSpPr>
        <p:sp>
          <p:nvSpPr>
            <p:cNvPr id="576" name="Rectangle 62"/>
            <p:cNvSpPr>
              <a:spLocks noChangeArrowheads="1"/>
            </p:cNvSpPr>
            <p:nvPr/>
          </p:nvSpPr>
          <p:spPr bwMode="auto">
            <a:xfrm>
              <a:off x="688" y="938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" name="Rectangle 63"/>
            <p:cNvSpPr>
              <a:spLocks noChangeArrowheads="1"/>
            </p:cNvSpPr>
            <p:nvPr/>
          </p:nvSpPr>
          <p:spPr bwMode="auto">
            <a:xfrm>
              <a:off x="4405" y="932"/>
              <a:ext cx="56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" name="Rectangle 64"/>
            <p:cNvSpPr>
              <a:spLocks noChangeArrowheads="1"/>
            </p:cNvSpPr>
            <p:nvPr/>
          </p:nvSpPr>
          <p:spPr bwMode="auto">
            <a:xfrm>
              <a:off x="4405" y="1779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9" name="Rectangle 65"/>
            <p:cNvSpPr>
              <a:spLocks noChangeArrowheads="1"/>
            </p:cNvSpPr>
            <p:nvPr/>
          </p:nvSpPr>
          <p:spPr bwMode="auto">
            <a:xfrm>
              <a:off x="4405" y="2043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0" name="Group 66"/>
          <p:cNvGrpSpPr>
            <a:grpSpLocks/>
          </p:cNvGrpSpPr>
          <p:nvPr/>
        </p:nvGrpSpPr>
        <p:grpSpPr bwMode="auto">
          <a:xfrm>
            <a:off x="1868487" y="1690688"/>
            <a:ext cx="5991225" cy="2105025"/>
            <a:chOff x="749" y="932"/>
            <a:chExt cx="3774" cy="1326"/>
          </a:xfrm>
        </p:grpSpPr>
        <p:sp>
          <p:nvSpPr>
            <p:cNvPr id="581" name="Rectangle 67"/>
            <p:cNvSpPr>
              <a:spLocks noChangeArrowheads="1"/>
            </p:cNvSpPr>
            <p:nvPr/>
          </p:nvSpPr>
          <p:spPr bwMode="auto">
            <a:xfrm>
              <a:off x="749" y="938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2" name="Rectangle 68"/>
            <p:cNvSpPr>
              <a:spLocks noChangeArrowheads="1"/>
            </p:cNvSpPr>
            <p:nvPr/>
          </p:nvSpPr>
          <p:spPr bwMode="auto">
            <a:xfrm>
              <a:off x="4466" y="932"/>
              <a:ext cx="56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3" name="Rectangle 69"/>
            <p:cNvSpPr>
              <a:spLocks noChangeArrowheads="1"/>
            </p:cNvSpPr>
            <p:nvPr/>
          </p:nvSpPr>
          <p:spPr bwMode="auto">
            <a:xfrm>
              <a:off x="4467" y="2149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4" name="Rectangle 70"/>
            <p:cNvSpPr>
              <a:spLocks noChangeArrowheads="1"/>
            </p:cNvSpPr>
            <p:nvPr/>
          </p:nvSpPr>
          <p:spPr bwMode="auto">
            <a:xfrm>
              <a:off x="4466" y="2204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5" name="Group 71"/>
          <p:cNvGrpSpPr>
            <a:grpSpLocks/>
          </p:cNvGrpSpPr>
          <p:nvPr/>
        </p:nvGrpSpPr>
        <p:grpSpPr bwMode="auto">
          <a:xfrm>
            <a:off x="1965325" y="1690688"/>
            <a:ext cx="5991225" cy="2097087"/>
            <a:chOff x="865" y="857"/>
            <a:chExt cx="3774" cy="1321"/>
          </a:xfrm>
        </p:grpSpPr>
        <p:sp>
          <p:nvSpPr>
            <p:cNvPr id="586" name="Rectangle 72"/>
            <p:cNvSpPr>
              <a:spLocks noChangeArrowheads="1"/>
            </p:cNvSpPr>
            <p:nvPr/>
          </p:nvSpPr>
          <p:spPr bwMode="auto">
            <a:xfrm>
              <a:off x="865" y="863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7" name="Rectangle 73"/>
            <p:cNvSpPr>
              <a:spLocks noChangeArrowheads="1"/>
            </p:cNvSpPr>
            <p:nvPr/>
          </p:nvSpPr>
          <p:spPr bwMode="auto">
            <a:xfrm>
              <a:off x="4582" y="857"/>
              <a:ext cx="55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8" name="Rectangle 74"/>
            <p:cNvSpPr>
              <a:spLocks noChangeArrowheads="1"/>
            </p:cNvSpPr>
            <p:nvPr/>
          </p:nvSpPr>
          <p:spPr bwMode="auto">
            <a:xfrm>
              <a:off x="4582" y="1807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9" name="Rectangle 75"/>
            <p:cNvSpPr>
              <a:spLocks noChangeArrowheads="1"/>
            </p:cNvSpPr>
            <p:nvPr/>
          </p:nvSpPr>
          <p:spPr bwMode="auto">
            <a:xfrm>
              <a:off x="4583" y="1174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0" name="Group 76"/>
          <p:cNvGrpSpPr>
            <a:grpSpLocks/>
          </p:cNvGrpSpPr>
          <p:nvPr/>
        </p:nvGrpSpPr>
        <p:grpSpPr bwMode="auto">
          <a:xfrm>
            <a:off x="2060575" y="1690688"/>
            <a:ext cx="5994400" cy="2097087"/>
            <a:chOff x="870" y="932"/>
            <a:chExt cx="3776" cy="1321"/>
          </a:xfrm>
        </p:grpSpPr>
        <p:sp>
          <p:nvSpPr>
            <p:cNvPr id="591" name="Rectangle 77"/>
            <p:cNvSpPr>
              <a:spLocks noChangeArrowheads="1"/>
            </p:cNvSpPr>
            <p:nvPr/>
          </p:nvSpPr>
          <p:spPr bwMode="auto">
            <a:xfrm>
              <a:off x="870" y="938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2" name="Rectangle 78"/>
            <p:cNvSpPr>
              <a:spLocks noChangeArrowheads="1"/>
            </p:cNvSpPr>
            <p:nvPr/>
          </p:nvSpPr>
          <p:spPr bwMode="auto">
            <a:xfrm>
              <a:off x="4587" y="932"/>
              <a:ext cx="56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" name="Rectangle 79"/>
            <p:cNvSpPr>
              <a:spLocks noChangeArrowheads="1"/>
            </p:cNvSpPr>
            <p:nvPr/>
          </p:nvSpPr>
          <p:spPr bwMode="auto">
            <a:xfrm>
              <a:off x="4590" y="1094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" name="Rectangle 80"/>
            <p:cNvSpPr>
              <a:spLocks noChangeArrowheads="1"/>
            </p:cNvSpPr>
            <p:nvPr/>
          </p:nvSpPr>
          <p:spPr bwMode="auto">
            <a:xfrm>
              <a:off x="4589" y="1199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5" name="Group 81"/>
          <p:cNvGrpSpPr>
            <a:grpSpLocks/>
          </p:cNvGrpSpPr>
          <p:nvPr/>
        </p:nvGrpSpPr>
        <p:grpSpPr bwMode="auto">
          <a:xfrm>
            <a:off x="2159000" y="1690688"/>
            <a:ext cx="5989637" cy="2097087"/>
            <a:chOff x="987" y="857"/>
            <a:chExt cx="3773" cy="1321"/>
          </a:xfrm>
        </p:grpSpPr>
        <p:sp>
          <p:nvSpPr>
            <p:cNvPr id="596" name="Rectangle 82"/>
            <p:cNvSpPr>
              <a:spLocks noChangeArrowheads="1"/>
            </p:cNvSpPr>
            <p:nvPr/>
          </p:nvSpPr>
          <p:spPr bwMode="auto">
            <a:xfrm>
              <a:off x="987" y="863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7" name="Rectangle 83"/>
            <p:cNvSpPr>
              <a:spLocks noChangeArrowheads="1"/>
            </p:cNvSpPr>
            <p:nvPr/>
          </p:nvSpPr>
          <p:spPr bwMode="auto">
            <a:xfrm>
              <a:off x="4704" y="857"/>
              <a:ext cx="56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" name="Rectangle 84"/>
            <p:cNvSpPr>
              <a:spLocks noChangeArrowheads="1"/>
            </p:cNvSpPr>
            <p:nvPr/>
          </p:nvSpPr>
          <p:spPr bwMode="auto">
            <a:xfrm>
              <a:off x="4703" y="1652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9" name="Rectangle 85"/>
            <p:cNvSpPr>
              <a:spLocks noChangeArrowheads="1"/>
            </p:cNvSpPr>
            <p:nvPr/>
          </p:nvSpPr>
          <p:spPr bwMode="auto">
            <a:xfrm>
              <a:off x="4703" y="1918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0" name="Group 86"/>
          <p:cNvGrpSpPr>
            <a:grpSpLocks/>
          </p:cNvGrpSpPr>
          <p:nvPr/>
        </p:nvGrpSpPr>
        <p:grpSpPr bwMode="auto">
          <a:xfrm>
            <a:off x="2255837" y="1690688"/>
            <a:ext cx="5988050" cy="2097087"/>
            <a:chOff x="993" y="932"/>
            <a:chExt cx="3772" cy="1321"/>
          </a:xfrm>
        </p:grpSpPr>
        <p:sp>
          <p:nvSpPr>
            <p:cNvPr id="601" name="Rectangle 87"/>
            <p:cNvSpPr>
              <a:spLocks noChangeArrowheads="1"/>
            </p:cNvSpPr>
            <p:nvPr/>
          </p:nvSpPr>
          <p:spPr bwMode="auto">
            <a:xfrm>
              <a:off x="993" y="938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2" name="Rectangle 88"/>
            <p:cNvSpPr>
              <a:spLocks noChangeArrowheads="1"/>
            </p:cNvSpPr>
            <p:nvPr/>
          </p:nvSpPr>
          <p:spPr bwMode="auto">
            <a:xfrm>
              <a:off x="4710" y="932"/>
              <a:ext cx="55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3" name="Rectangle 89"/>
            <p:cNvSpPr>
              <a:spLocks noChangeArrowheads="1"/>
            </p:cNvSpPr>
            <p:nvPr/>
          </p:nvSpPr>
          <p:spPr bwMode="auto">
            <a:xfrm>
              <a:off x="4707" y="1250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" name="Rectangle 90"/>
            <p:cNvSpPr>
              <a:spLocks noChangeArrowheads="1"/>
            </p:cNvSpPr>
            <p:nvPr/>
          </p:nvSpPr>
          <p:spPr bwMode="auto">
            <a:xfrm>
              <a:off x="4707" y="1356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5" name="Group 91"/>
          <p:cNvGrpSpPr>
            <a:grpSpLocks/>
          </p:cNvGrpSpPr>
          <p:nvPr/>
        </p:nvGrpSpPr>
        <p:grpSpPr bwMode="auto">
          <a:xfrm>
            <a:off x="2351087" y="1690688"/>
            <a:ext cx="5991225" cy="2097087"/>
            <a:chOff x="1053" y="932"/>
            <a:chExt cx="3774" cy="1321"/>
          </a:xfrm>
        </p:grpSpPr>
        <p:sp>
          <p:nvSpPr>
            <p:cNvPr id="606" name="Rectangle 92"/>
            <p:cNvSpPr>
              <a:spLocks noChangeArrowheads="1"/>
            </p:cNvSpPr>
            <p:nvPr/>
          </p:nvSpPr>
          <p:spPr bwMode="auto">
            <a:xfrm>
              <a:off x="1053" y="938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" name="Rectangle 93"/>
            <p:cNvSpPr>
              <a:spLocks noChangeArrowheads="1"/>
            </p:cNvSpPr>
            <p:nvPr/>
          </p:nvSpPr>
          <p:spPr bwMode="auto">
            <a:xfrm>
              <a:off x="4770" y="932"/>
              <a:ext cx="56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8" name="Rectangle 94"/>
            <p:cNvSpPr>
              <a:spLocks noChangeArrowheads="1"/>
            </p:cNvSpPr>
            <p:nvPr/>
          </p:nvSpPr>
          <p:spPr bwMode="auto">
            <a:xfrm>
              <a:off x="4771" y="1778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9" name="Rectangle 95"/>
            <p:cNvSpPr>
              <a:spLocks noChangeArrowheads="1"/>
            </p:cNvSpPr>
            <p:nvPr/>
          </p:nvSpPr>
          <p:spPr bwMode="auto">
            <a:xfrm>
              <a:off x="4771" y="1937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0" name="Group 96"/>
          <p:cNvGrpSpPr>
            <a:grpSpLocks/>
          </p:cNvGrpSpPr>
          <p:nvPr/>
        </p:nvGrpSpPr>
        <p:grpSpPr bwMode="auto">
          <a:xfrm>
            <a:off x="2447925" y="1690688"/>
            <a:ext cx="5988050" cy="2097087"/>
            <a:chOff x="1114" y="932"/>
            <a:chExt cx="3772" cy="1321"/>
          </a:xfrm>
        </p:grpSpPr>
        <p:sp>
          <p:nvSpPr>
            <p:cNvPr id="611" name="Rectangle 97"/>
            <p:cNvSpPr>
              <a:spLocks noChangeArrowheads="1"/>
            </p:cNvSpPr>
            <p:nvPr/>
          </p:nvSpPr>
          <p:spPr bwMode="auto">
            <a:xfrm>
              <a:off x="1114" y="938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" name="Rectangle 98"/>
            <p:cNvSpPr>
              <a:spLocks noChangeArrowheads="1"/>
            </p:cNvSpPr>
            <p:nvPr/>
          </p:nvSpPr>
          <p:spPr bwMode="auto">
            <a:xfrm>
              <a:off x="4831" y="932"/>
              <a:ext cx="55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3" name="Rectangle 99"/>
            <p:cNvSpPr>
              <a:spLocks noChangeArrowheads="1"/>
            </p:cNvSpPr>
            <p:nvPr/>
          </p:nvSpPr>
          <p:spPr bwMode="auto">
            <a:xfrm>
              <a:off x="4829" y="1618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" name="Rectangle 100"/>
            <p:cNvSpPr>
              <a:spLocks noChangeArrowheads="1"/>
            </p:cNvSpPr>
            <p:nvPr/>
          </p:nvSpPr>
          <p:spPr bwMode="auto">
            <a:xfrm>
              <a:off x="4828" y="1145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" name="Group 101"/>
          <p:cNvGrpSpPr>
            <a:grpSpLocks/>
          </p:cNvGrpSpPr>
          <p:nvPr/>
        </p:nvGrpSpPr>
        <p:grpSpPr bwMode="auto">
          <a:xfrm>
            <a:off x="3122612" y="1690688"/>
            <a:ext cx="5992813" cy="2100262"/>
            <a:chOff x="1539" y="932"/>
            <a:chExt cx="3775" cy="1323"/>
          </a:xfrm>
        </p:grpSpPr>
        <p:sp>
          <p:nvSpPr>
            <p:cNvPr id="616" name="Rectangle 102"/>
            <p:cNvSpPr>
              <a:spLocks noChangeArrowheads="1"/>
            </p:cNvSpPr>
            <p:nvPr/>
          </p:nvSpPr>
          <p:spPr bwMode="auto">
            <a:xfrm>
              <a:off x="1539" y="938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" name="Rectangle 103"/>
            <p:cNvSpPr>
              <a:spLocks noChangeArrowheads="1"/>
            </p:cNvSpPr>
            <p:nvPr/>
          </p:nvSpPr>
          <p:spPr bwMode="auto">
            <a:xfrm>
              <a:off x="5256" y="932"/>
              <a:ext cx="55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" name="Rectangle 104"/>
            <p:cNvSpPr>
              <a:spLocks noChangeArrowheads="1"/>
            </p:cNvSpPr>
            <p:nvPr/>
          </p:nvSpPr>
          <p:spPr bwMode="auto">
            <a:xfrm>
              <a:off x="5256" y="933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" name="Rectangle 105"/>
            <p:cNvSpPr>
              <a:spLocks noChangeArrowheads="1"/>
            </p:cNvSpPr>
            <p:nvPr/>
          </p:nvSpPr>
          <p:spPr bwMode="auto">
            <a:xfrm>
              <a:off x="5258" y="2201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0" name="Group 106"/>
          <p:cNvGrpSpPr>
            <a:grpSpLocks/>
          </p:cNvGrpSpPr>
          <p:nvPr/>
        </p:nvGrpSpPr>
        <p:grpSpPr bwMode="auto">
          <a:xfrm>
            <a:off x="3217862" y="1690688"/>
            <a:ext cx="5989638" cy="2097087"/>
            <a:chOff x="1654" y="857"/>
            <a:chExt cx="3773" cy="1321"/>
          </a:xfrm>
        </p:grpSpPr>
        <p:sp>
          <p:nvSpPr>
            <p:cNvPr id="621" name="Rectangle 107"/>
            <p:cNvSpPr>
              <a:spLocks noChangeArrowheads="1"/>
            </p:cNvSpPr>
            <p:nvPr/>
          </p:nvSpPr>
          <p:spPr bwMode="auto">
            <a:xfrm>
              <a:off x="1654" y="863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" name="Rectangle 108"/>
            <p:cNvSpPr>
              <a:spLocks noChangeArrowheads="1"/>
            </p:cNvSpPr>
            <p:nvPr/>
          </p:nvSpPr>
          <p:spPr bwMode="auto">
            <a:xfrm>
              <a:off x="5371" y="857"/>
              <a:ext cx="56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" name="Rectangle 109"/>
            <p:cNvSpPr>
              <a:spLocks noChangeArrowheads="1"/>
            </p:cNvSpPr>
            <p:nvPr/>
          </p:nvSpPr>
          <p:spPr bwMode="auto">
            <a:xfrm>
              <a:off x="5371" y="1598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" name="Rectangle 110"/>
            <p:cNvSpPr>
              <a:spLocks noChangeArrowheads="1"/>
            </p:cNvSpPr>
            <p:nvPr/>
          </p:nvSpPr>
          <p:spPr bwMode="auto">
            <a:xfrm>
              <a:off x="5371" y="1018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5" name="Group 111"/>
          <p:cNvGrpSpPr>
            <a:grpSpLocks/>
          </p:cNvGrpSpPr>
          <p:nvPr/>
        </p:nvGrpSpPr>
        <p:grpSpPr bwMode="auto">
          <a:xfrm>
            <a:off x="3314700" y="1690688"/>
            <a:ext cx="5991225" cy="2097087"/>
            <a:chOff x="1660" y="932"/>
            <a:chExt cx="3774" cy="1321"/>
          </a:xfrm>
        </p:grpSpPr>
        <p:sp>
          <p:nvSpPr>
            <p:cNvPr id="626" name="Rectangle 112"/>
            <p:cNvSpPr>
              <a:spLocks noChangeArrowheads="1"/>
            </p:cNvSpPr>
            <p:nvPr/>
          </p:nvSpPr>
          <p:spPr bwMode="auto">
            <a:xfrm>
              <a:off x="1660" y="938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" name="Rectangle 113"/>
            <p:cNvSpPr>
              <a:spLocks noChangeArrowheads="1"/>
            </p:cNvSpPr>
            <p:nvPr/>
          </p:nvSpPr>
          <p:spPr bwMode="auto">
            <a:xfrm>
              <a:off x="5377" y="932"/>
              <a:ext cx="56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8" name="Rectangle 114"/>
            <p:cNvSpPr>
              <a:spLocks noChangeArrowheads="1"/>
            </p:cNvSpPr>
            <p:nvPr/>
          </p:nvSpPr>
          <p:spPr bwMode="auto">
            <a:xfrm>
              <a:off x="5377" y="1990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" name="Rectangle 115"/>
            <p:cNvSpPr>
              <a:spLocks noChangeArrowheads="1"/>
            </p:cNvSpPr>
            <p:nvPr/>
          </p:nvSpPr>
          <p:spPr bwMode="auto">
            <a:xfrm>
              <a:off x="5378" y="1250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0" name="Rectangle 116"/>
            <p:cNvSpPr>
              <a:spLocks noChangeArrowheads="1"/>
            </p:cNvSpPr>
            <p:nvPr/>
          </p:nvSpPr>
          <p:spPr bwMode="auto">
            <a:xfrm>
              <a:off x="5378" y="1515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1" name="Group 117"/>
          <p:cNvGrpSpPr>
            <a:grpSpLocks/>
          </p:cNvGrpSpPr>
          <p:nvPr/>
        </p:nvGrpSpPr>
        <p:grpSpPr bwMode="auto">
          <a:xfrm>
            <a:off x="3413125" y="1690688"/>
            <a:ext cx="5988050" cy="2097087"/>
            <a:chOff x="1722" y="932"/>
            <a:chExt cx="3772" cy="1321"/>
          </a:xfrm>
        </p:grpSpPr>
        <p:sp>
          <p:nvSpPr>
            <p:cNvPr id="632" name="Rectangle 118"/>
            <p:cNvSpPr>
              <a:spLocks noChangeArrowheads="1"/>
            </p:cNvSpPr>
            <p:nvPr/>
          </p:nvSpPr>
          <p:spPr bwMode="auto">
            <a:xfrm>
              <a:off x="1722" y="938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3" name="Rectangle 119"/>
            <p:cNvSpPr>
              <a:spLocks noChangeArrowheads="1"/>
            </p:cNvSpPr>
            <p:nvPr/>
          </p:nvSpPr>
          <p:spPr bwMode="auto">
            <a:xfrm>
              <a:off x="5439" y="932"/>
              <a:ext cx="55" cy="1321"/>
            </a:xfrm>
            <a:prstGeom prst="rect">
              <a:avLst/>
            </a:prstGeom>
            <a:solidFill>
              <a:srgbClr val="5F5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" name="Rectangle 120"/>
            <p:cNvSpPr>
              <a:spLocks noChangeArrowheads="1"/>
            </p:cNvSpPr>
            <p:nvPr/>
          </p:nvSpPr>
          <p:spPr bwMode="auto">
            <a:xfrm>
              <a:off x="5438" y="1354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" name="Rectangle 121"/>
            <p:cNvSpPr>
              <a:spLocks noChangeArrowheads="1"/>
            </p:cNvSpPr>
            <p:nvPr/>
          </p:nvSpPr>
          <p:spPr bwMode="auto">
            <a:xfrm>
              <a:off x="5438" y="987"/>
              <a:ext cx="56" cy="5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6" name="Group 122"/>
          <p:cNvGrpSpPr>
            <a:grpSpLocks/>
          </p:cNvGrpSpPr>
          <p:nvPr/>
        </p:nvGrpSpPr>
        <p:grpSpPr bwMode="auto">
          <a:xfrm>
            <a:off x="6813550" y="1778636"/>
            <a:ext cx="2608263" cy="2095500"/>
            <a:chOff x="3857" y="988"/>
            <a:chExt cx="1643" cy="1320"/>
          </a:xfrm>
        </p:grpSpPr>
        <p:grpSp>
          <p:nvGrpSpPr>
            <p:cNvPr id="637" name="Group 123"/>
            <p:cNvGrpSpPr>
              <a:grpSpLocks/>
            </p:cNvGrpSpPr>
            <p:nvPr/>
          </p:nvGrpSpPr>
          <p:grpSpPr bwMode="auto">
            <a:xfrm>
              <a:off x="3862" y="988"/>
              <a:ext cx="1638" cy="740"/>
              <a:chOff x="3251" y="1098"/>
              <a:chExt cx="1496" cy="740"/>
            </a:xfrm>
          </p:grpSpPr>
          <p:sp>
            <p:nvSpPr>
              <p:cNvPr id="649" name="Line 124"/>
              <p:cNvSpPr>
                <a:spLocks noChangeShapeType="1"/>
              </p:cNvSpPr>
              <p:nvPr/>
            </p:nvSpPr>
            <p:spPr bwMode="auto">
              <a:xfrm>
                <a:off x="3251" y="1098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" name="Line 125"/>
              <p:cNvSpPr>
                <a:spLocks noChangeShapeType="1"/>
              </p:cNvSpPr>
              <p:nvPr/>
            </p:nvSpPr>
            <p:spPr bwMode="auto">
              <a:xfrm>
                <a:off x="3253" y="1150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" name="Line 126"/>
              <p:cNvSpPr>
                <a:spLocks noChangeShapeType="1"/>
              </p:cNvSpPr>
              <p:nvPr/>
            </p:nvSpPr>
            <p:spPr bwMode="auto">
              <a:xfrm>
                <a:off x="3253" y="1203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" name="Line 127"/>
              <p:cNvSpPr>
                <a:spLocks noChangeShapeType="1"/>
              </p:cNvSpPr>
              <p:nvPr/>
            </p:nvSpPr>
            <p:spPr bwMode="auto">
              <a:xfrm>
                <a:off x="3251" y="1256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" name="Line 128"/>
              <p:cNvSpPr>
                <a:spLocks noChangeShapeType="1"/>
              </p:cNvSpPr>
              <p:nvPr/>
            </p:nvSpPr>
            <p:spPr bwMode="auto">
              <a:xfrm>
                <a:off x="3253" y="1309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" name="Line 129"/>
              <p:cNvSpPr>
                <a:spLocks noChangeShapeType="1"/>
              </p:cNvSpPr>
              <p:nvPr/>
            </p:nvSpPr>
            <p:spPr bwMode="auto">
              <a:xfrm>
                <a:off x="3253" y="1362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" name="Line 130"/>
              <p:cNvSpPr>
                <a:spLocks noChangeShapeType="1"/>
              </p:cNvSpPr>
              <p:nvPr/>
            </p:nvSpPr>
            <p:spPr bwMode="auto">
              <a:xfrm>
                <a:off x="3251" y="1415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" name="Line 131"/>
              <p:cNvSpPr>
                <a:spLocks noChangeShapeType="1"/>
              </p:cNvSpPr>
              <p:nvPr/>
            </p:nvSpPr>
            <p:spPr bwMode="auto">
              <a:xfrm>
                <a:off x="3253" y="1468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" name="Line 132"/>
              <p:cNvSpPr>
                <a:spLocks noChangeShapeType="1"/>
              </p:cNvSpPr>
              <p:nvPr/>
            </p:nvSpPr>
            <p:spPr bwMode="auto">
              <a:xfrm>
                <a:off x="3253" y="1520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" name="Line 133"/>
              <p:cNvSpPr>
                <a:spLocks noChangeShapeType="1"/>
              </p:cNvSpPr>
              <p:nvPr/>
            </p:nvSpPr>
            <p:spPr bwMode="auto">
              <a:xfrm>
                <a:off x="3251" y="1573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" name="Line 134"/>
              <p:cNvSpPr>
                <a:spLocks noChangeShapeType="1"/>
              </p:cNvSpPr>
              <p:nvPr/>
            </p:nvSpPr>
            <p:spPr bwMode="auto">
              <a:xfrm>
                <a:off x="3253" y="1626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" name="Line 135"/>
              <p:cNvSpPr>
                <a:spLocks noChangeShapeType="1"/>
              </p:cNvSpPr>
              <p:nvPr/>
            </p:nvSpPr>
            <p:spPr bwMode="auto">
              <a:xfrm>
                <a:off x="3253" y="1679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1" name="Line 136"/>
              <p:cNvSpPr>
                <a:spLocks noChangeShapeType="1"/>
              </p:cNvSpPr>
              <p:nvPr/>
            </p:nvSpPr>
            <p:spPr bwMode="auto">
              <a:xfrm>
                <a:off x="3251" y="1732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" name="Line 137"/>
              <p:cNvSpPr>
                <a:spLocks noChangeShapeType="1"/>
              </p:cNvSpPr>
              <p:nvPr/>
            </p:nvSpPr>
            <p:spPr bwMode="auto">
              <a:xfrm>
                <a:off x="3253" y="1785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3" name="Line 138"/>
              <p:cNvSpPr>
                <a:spLocks noChangeShapeType="1"/>
              </p:cNvSpPr>
              <p:nvPr/>
            </p:nvSpPr>
            <p:spPr bwMode="auto">
              <a:xfrm>
                <a:off x="3253" y="1838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8" name="Line 139"/>
            <p:cNvSpPr>
              <a:spLocks noChangeShapeType="1"/>
            </p:cNvSpPr>
            <p:nvPr/>
          </p:nvSpPr>
          <p:spPr bwMode="auto">
            <a:xfrm>
              <a:off x="3857" y="1780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" name="Line 140"/>
            <p:cNvSpPr>
              <a:spLocks noChangeShapeType="1"/>
            </p:cNvSpPr>
            <p:nvPr/>
          </p:nvSpPr>
          <p:spPr bwMode="auto">
            <a:xfrm>
              <a:off x="3859" y="1832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" name="Line 141"/>
            <p:cNvSpPr>
              <a:spLocks noChangeShapeType="1"/>
            </p:cNvSpPr>
            <p:nvPr/>
          </p:nvSpPr>
          <p:spPr bwMode="auto">
            <a:xfrm>
              <a:off x="3859" y="1885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" name="Line 142"/>
            <p:cNvSpPr>
              <a:spLocks noChangeShapeType="1"/>
            </p:cNvSpPr>
            <p:nvPr/>
          </p:nvSpPr>
          <p:spPr bwMode="auto">
            <a:xfrm>
              <a:off x="3857" y="1938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" name="Line 143"/>
            <p:cNvSpPr>
              <a:spLocks noChangeShapeType="1"/>
            </p:cNvSpPr>
            <p:nvPr/>
          </p:nvSpPr>
          <p:spPr bwMode="auto">
            <a:xfrm>
              <a:off x="3859" y="1991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" name="Line 144"/>
            <p:cNvSpPr>
              <a:spLocks noChangeShapeType="1"/>
            </p:cNvSpPr>
            <p:nvPr/>
          </p:nvSpPr>
          <p:spPr bwMode="auto">
            <a:xfrm>
              <a:off x="3859" y="2044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4" name="Line 145"/>
            <p:cNvSpPr>
              <a:spLocks noChangeShapeType="1"/>
            </p:cNvSpPr>
            <p:nvPr/>
          </p:nvSpPr>
          <p:spPr bwMode="auto">
            <a:xfrm>
              <a:off x="3857" y="2097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" name="Line 146"/>
            <p:cNvSpPr>
              <a:spLocks noChangeShapeType="1"/>
            </p:cNvSpPr>
            <p:nvPr/>
          </p:nvSpPr>
          <p:spPr bwMode="auto">
            <a:xfrm>
              <a:off x="3859" y="2150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" name="Line 147"/>
            <p:cNvSpPr>
              <a:spLocks noChangeShapeType="1"/>
            </p:cNvSpPr>
            <p:nvPr/>
          </p:nvSpPr>
          <p:spPr bwMode="auto">
            <a:xfrm>
              <a:off x="3859" y="2202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" name="Line 148"/>
            <p:cNvSpPr>
              <a:spLocks noChangeShapeType="1"/>
            </p:cNvSpPr>
            <p:nvPr/>
          </p:nvSpPr>
          <p:spPr bwMode="auto">
            <a:xfrm>
              <a:off x="3857" y="2255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" name="Line 149"/>
            <p:cNvSpPr>
              <a:spLocks noChangeShapeType="1"/>
            </p:cNvSpPr>
            <p:nvPr/>
          </p:nvSpPr>
          <p:spPr bwMode="auto">
            <a:xfrm>
              <a:off x="3859" y="2308"/>
              <a:ext cx="1636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4" name="Group 150"/>
          <p:cNvGrpSpPr>
            <a:grpSpLocks/>
          </p:cNvGrpSpPr>
          <p:nvPr/>
        </p:nvGrpSpPr>
        <p:grpSpPr bwMode="auto">
          <a:xfrm>
            <a:off x="909637" y="1789113"/>
            <a:ext cx="2600325" cy="1174750"/>
            <a:chOff x="3251" y="1098"/>
            <a:chExt cx="1496" cy="740"/>
          </a:xfrm>
        </p:grpSpPr>
        <p:sp>
          <p:nvSpPr>
            <p:cNvPr id="665" name="Line 151"/>
            <p:cNvSpPr>
              <a:spLocks noChangeShapeType="1"/>
            </p:cNvSpPr>
            <p:nvPr/>
          </p:nvSpPr>
          <p:spPr bwMode="auto">
            <a:xfrm>
              <a:off x="3251" y="1098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" name="Line 152"/>
            <p:cNvSpPr>
              <a:spLocks noChangeShapeType="1"/>
            </p:cNvSpPr>
            <p:nvPr/>
          </p:nvSpPr>
          <p:spPr bwMode="auto">
            <a:xfrm>
              <a:off x="3253" y="1150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" name="Line 153"/>
            <p:cNvSpPr>
              <a:spLocks noChangeShapeType="1"/>
            </p:cNvSpPr>
            <p:nvPr/>
          </p:nvSpPr>
          <p:spPr bwMode="auto">
            <a:xfrm>
              <a:off x="3253" y="1203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" name="Line 154"/>
            <p:cNvSpPr>
              <a:spLocks noChangeShapeType="1"/>
            </p:cNvSpPr>
            <p:nvPr/>
          </p:nvSpPr>
          <p:spPr bwMode="auto">
            <a:xfrm>
              <a:off x="3251" y="1256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9" name="Line 155"/>
            <p:cNvSpPr>
              <a:spLocks noChangeShapeType="1"/>
            </p:cNvSpPr>
            <p:nvPr/>
          </p:nvSpPr>
          <p:spPr bwMode="auto">
            <a:xfrm>
              <a:off x="3253" y="1309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0" name="Line 156"/>
            <p:cNvSpPr>
              <a:spLocks noChangeShapeType="1"/>
            </p:cNvSpPr>
            <p:nvPr/>
          </p:nvSpPr>
          <p:spPr bwMode="auto">
            <a:xfrm>
              <a:off x="3253" y="1362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" name="Line 157"/>
            <p:cNvSpPr>
              <a:spLocks noChangeShapeType="1"/>
            </p:cNvSpPr>
            <p:nvPr/>
          </p:nvSpPr>
          <p:spPr bwMode="auto">
            <a:xfrm>
              <a:off x="3251" y="1415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2" name="Line 158"/>
            <p:cNvSpPr>
              <a:spLocks noChangeShapeType="1"/>
            </p:cNvSpPr>
            <p:nvPr/>
          </p:nvSpPr>
          <p:spPr bwMode="auto">
            <a:xfrm>
              <a:off x="3253" y="1468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3" name="Line 159"/>
            <p:cNvSpPr>
              <a:spLocks noChangeShapeType="1"/>
            </p:cNvSpPr>
            <p:nvPr/>
          </p:nvSpPr>
          <p:spPr bwMode="auto">
            <a:xfrm>
              <a:off x="3253" y="1520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4" name="Line 160"/>
            <p:cNvSpPr>
              <a:spLocks noChangeShapeType="1"/>
            </p:cNvSpPr>
            <p:nvPr/>
          </p:nvSpPr>
          <p:spPr bwMode="auto">
            <a:xfrm>
              <a:off x="3251" y="1573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" name="Line 161"/>
            <p:cNvSpPr>
              <a:spLocks noChangeShapeType="1"/>
            </p:cNvSpPr>
            <p:nvPr/>
          </p:nvSpPr>
          <p:spPr bwMode="auto">
            <a:xfrm>
              <a:off x="3253" y="1626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" name="Line 162"/>
            <p:cNvSpPr>
              <a:spLocks noChangeShapeType="1"/>
            </p:cNvSpPr>
            <p:nvPr/>
          </p:nvSpPr>
          <p:spPr bwMode="auto">
            <a:xfrm>
              <a:off x="3253" y="1679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7" name="Line 163"/>
            <p:cNvSpPr>
              <a:spLocks noChangeShapeType="1"/>
            </p:cNvSpPr>
            <p:nvPr/>
          </p:nvSpPr>
          <p:spPr bwMode="auto">
            <a:xfrm>
              <a:off x="3251" y="1732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8" name="Line 164"/>
            <p:cNvSpPr>
              <a:spLocks noChangeShapeType="1"/>
            </p:cNvSpPr>
            <p:nvPr/>
          </p:nvSpPr>
          <p:spPr bwMode="auto">
            <a:xfrm>
              <a:off x="3253" y="1785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9" name="Line 165"/>
            <p:cNvSpPr>
              <a:spLocks noChangeShapeType="1"/>
            </p:cNvSpPr>
            <p:nvPr/>
          </p:nvSpPr>
          <p:spPr bwMode="auto">
            <a:xfrm>
              <a:off x="3253" y="1838"/>
              <a:ext cx="149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80" name="Group 166"/>
          <p:cNvGrpSpPr>
            <a:grpSpLocks/>
          </p:cNvGrpSpPr>
          <p:nvPr/>
        </p:nvGrpSpPr>
        <p:grpSpPr bwMode="auto">
          <a:xfrm>
            <a:off x="4030662" y="1628775"/>
            <a:ext cx="2530475" cy="1471613"/>
            <a:chOff x="2166" y="818"/>
            <a:chExt cx="1594" cy="927"/>
          </a:xfrm>
        </p:grpSpPr>
        <p:sp>
          <p:nvSpPr>
            <p:cNvPr id="681" name="Rectangle 167"/>
            <p:cNvSpPr>
              <a:spLocks noChangeArrowheads="1"/>
            </p:cNvSpPr>
            <p:nvPr/>
          </p:nvSpPr>
          <p:spPr bwMode="auto">
            <a:xfrm>
              <a:off x="3240" y="865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2" name="Rectangle 168"/>
            <p:cNvSpPr>
              <a:spLocks noChangeArrowheads="1"/>
            </p:cNvSpPr>
            <p:nvPr/>
          </p:nvSpPr>
          <p:spPr bwMode="auto">
            <a:xfrm>
              <a:off x="3300" y="865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3" name="Rectangle 169"/>
            <p:cNvSpPr>
              <a:spLocks noChangeArrowheads="1"/>
            </p:cNvSpPr>
            <p:nvPr/>
          </p:nvSpPr>
          <p:spPr bwMode="auto">
            <a:xfrm>
              <a:off x="3361" y="865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4" name="Rectangle 170"/>
            <p:cNvSpPr>
              <a:spLocks noChangeArrowheads="1"/>
            </p:cNvSpPr>
            <p:nvPr/>
          </p:nvSpPr>
          <p:spPr bwMode="auto">
            <a:xfrm>
              <a:off x="3422" y="865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5" name="Rectangle 171"/>
            <p:cNvSpPr>
              <a:spLocks noChangeArrowheads="1"/>
            </p:cNvSpPr>
            <p:nvPr/>
          </p:nvSpPr>
          <p:spPr bwMode="auto">
            <a:xfrm>
              <a:off x="3482" y="865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" name="Rectangle 172"/>
            <p:cNvSpPr>
              <a:spLocks noChangeArrowheads="1"/>
            </p:cNvSpPr>
            <p:nvPr/>
          </p:nvSpPr>
          <p:spPr bwMode="auto">
            <a:xfrm>
              <a:off x="3544" y="865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7" name="Rectangle 173"/>
            <p:cNvSpPr>
              <a:spLocks noChangeArrowheads="1"/>
            </p:cNvSpPr>
            <p:nvPr/>
          </p:nvSpPr>
          <p:spPr bwMode="auto">
            <a:xfrm>
              <a:off x="3605" y="865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8" name="Rectangle 174"/>
            <p:cNvSpPr>
              <a:spLocks noChangeArrowheads="1"/>
            </p:cNvSpPr>
            <p:nvPr/>
          </p:nvSpPr>
          <p:spPr bwMode="auto">
            <a:xfrm>
              <a:off x="3665" y="865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9" name="Rectangle 175"/>
            <p:cNvSpPr>
              <a:spLocks noChangeArrowheads="1"/>
            </p:cNvSpPr>
            <p:nvPr/>
          </p:nvSpPr>
          <p:spPr bwMode="auto">
            <a:xfrm>
              <a:off x="2208" y="864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0" name="Rectangle 176"/>
            <p:cNvSpPr>
              <a:spLocks noChangeArrowheads="1"/>
            </p:cNvSpPr>
            <p:nvPr/>
          </p:nvSpPr>
          <p:spPr bwMode="auto">
            <a:xfrm>
              <a:off x="2269" y="864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1" name="Rectangle 177"/>
            <p:cNvSpPr>
              <a:spLocks noChangeArrowheads="1"/>
            </p:cNvSpPr>
            <p:nvPr/>
          </p:nvSpPr>
          <p:spPr bwMode="auto">
            <a:xfrm>
              <a:off x="2329" y="864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2" name="Rectangle 178"/>
            <p:cNvSpPr>
              <a:spLocks noChangeArrowheads="1"/>
            </p:cNvSpPr>
            <p:nvPr/>
          </p:nvSpPr>
          <p:spPr bwMode="auto">
            <a:xfrm>
              <a:off x="2389" y="864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3" name="Rectangle 179"/>
            <p:cNvSpPr>
              <a:spLocks noChangeArrowheads="1"/>
            </p:cNvSpPr>
            <p:nvPr/>
          </p:nvSpPr>
          <p:spPr bwMode="auto">
            <a:xfrm>
              <a:off x="2450" y="864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4" name="Rectangle 180"/>
            <p:cNvSpPr>
              <a:spLocks noChangeArrowheads="1"/>
            </p:cNvSpPr>
            <p:nvPr/>
          </p:nvSpPr>
          <p:spPr bwMode="auto">
            <a:xfrm>
              <a:off x="2511" y="864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5" name="Rectangle 181"/>
            <p:cNvSpPr>
              <a:spLocks noChangeArrowheads="1"/>
            </p:cNvSpPr>
            <p:nvPr/>
          </p:nvSpPr>
          <p:spPr bwMode="auto">
            <a:xfrm>
              <a:off x="2571" y="864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" name="Rectangle 182"/>
            <p:cNvSpPr>
              <a:spLocks noChangeArrowheads="1"/>
            </p:cNvSpPr>
            <p:nvPr/>
          </p:nvSpPr>
          <p:spPr bwMode="auto">
            <a:xfrm>
              <a:off x="2633" y="864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7" name="Rectangle 183"/>
            <p:cNvSpPr>
              <a:spLocks noChangeArrowheads="1"/>
            </p:cNvSpPr>
            <p:nvPr/>
          </p:nvSpPr>
          <p:spPr bwMode="auto">
            <a:xfrm>
              <a:off x="2694" y="864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8" name="Rectangle 184"/>
            <p:cNvSpPr>
              <a:spLocks noChangeArrowheads="1"/>
            </p:cNvSpPr>
            <p:nvPr/>
          </p:nvSpPr>
          <p:spPr bwMode="auto">
            <a:xfrm>
              <a:off x="2754" y="864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9" name="Rectangle 185"/>
            <p:cNvSpPr>
              <a:spLocks noChangeArrowheads="1"/>
            </p:cNvSpPr>
            <p:nvPr/>
          </p:nvSpPr>
          <p:spPr bwMode="auto">
            <a:xfrm>
              <a:off x="2815" y="864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0" name="Rectangle 186"/>
            <p:cNvSpPr>
              <a:spLocks noChangeArrowheads="1"/>
            </p:cNvSpPr>
            <p:nvPr/>
          </p:nvSpPr>
          <p:spPr bwMode="auto">
            <a:xfrm>
              <a:off x="2876" y="864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1" name="Rectangle 187"/>
            <p:cNvSpPr>
              <a:spLocks noChangeArrowheads="1"/>
            </p:cNvSpPr>
            <p:nvPr/>
          </p:nvSpPr>
          <p:spPr bwMode="auto">
            <a:xfrm>
              <a:off x="2936" y="864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2" name="Rectangle 188"/>
            <p:cNvSpPr>
              <a:spLocks noChangeArrowheads="1"/>
            </p:cNvSpPr>
            <p:nvPr/>
          </p:nvSpPr>
          <p:spPr bwMode="auto">
            <a:xfrm>
              <a:off x="2998" y="864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3" name="Rectangle 189"/>
            <p:cNvSpPr>
              <a:spLocks noChangeArrowheads="1"/>
            </p:cNvSpPr>
            <p:nvPr/>
          </p:nvSpPr>
          <p:spPr bwMode="auto">
            <a:xfrm>
              <a:off x="3059" y="864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4" name="Rectangle 190"/>
            <p:cNvSpPr>
              <a:spLocks noChangeArrowheads="1"/>
            </p:cNvSpPr>
            <p:nvPr/>
          </p:nvSpPr>
          <p:spPr bwMode="auto">
            <a:xfrm>
              <a:off x="3119" y="864"/>
              <a:ext cx="56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5" name="Rectangle 191"/>
            <p:cNvSpPr>
              <a:spLocks noChangeArrowheads="1"/>
            </p:cNvSpPr>
            <p:nvPr/>
          </p:nvSpPr>
          <p:spPr bwMode="auto">
            <a:xfrm>
              <a:off x="3180" y="864"/>
              <a:ext cx="55" cy="84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06" name="Group 192"/>
            <p:cNvGrpSpPr>
              <a:grpSpLocks/>
            </p:cNvGrpSpPr>
            <p:nvPr/>
          </p:nvGrpSpPr>
          <p:grpSpPr bwMode="auto">
            <a:xfrm>
              <a:off x="2211" y="920"/>
              <a:ext cx="1523" cy="740"/>
              <a:chOff x="3251" y="1098"/>
              <a:chExt cx="1496" cy="740"/>
            </a:xfrm>
          </p:grpSpPr>
          <p:sp>
            <p:nvSpPr>
              <p:cNvPr id="709" name="Line 193"/>
              <p:cNvSpPr>
                <a:spLocks noChangeShapeType="1"/>
              </p:cNvSpPr>
              <p:nvPr/>
            </p:nvSpPr>
            <p:spPr bwMode="auto">
              <a:xfrm>
                <a:off x="3251" y="1098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" name="Line 194"/>
              <p:cNvSpPr>
                <a:spLocks noChangeShapeType="1"/>
              </p:cNvSpPr>
              <p:nvPr/>
            </p:nvSpPr>
            <p:spPr bwMode="auto">
              <a:xfrm>
                <a:off x="3253" y="1150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" name="Line 195"/>
              <p:cNvSpPr>
                <a:spLocks noChangeShapeType="1"/>
              </p:cNvSpPr>
              <p:nvPr/>
            </p:nvSpPr>
            <p:spPr bwMode="auto">
              <a:xfrm>
                <a:off x="3253" y="1203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2" name="Line 196"/>
              <p:cNvSpPr>
                <a:spLocks noChangeShapeType="1"/>
              </p:cNvSpPr>
              <p:nvPr/>
            </p:nvSpPr>
            <p:spPr bwMode="auto">
              <a:xfrm>
                <a:off x="3251" y="1256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3" name="Line 197"/>
              <p:cNvSpPr>
                <a:spLocks noChangeShapeType="1"/>
              </p:cNvSpPr>
              <p:nvPr/>
            </p:nvSpPr>
            <p:spPr bwMode="auto">
              <a:xfrm>
                <a:off x="3253" y="1309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4" name="Line 198"/>
              <p:cNvSpPr>
                <a:spLocks noChangeShapeType="1"/>
              </p:cNvSpPr>
              <p:nvPr/>
            </p:nvSpPr>
            <p:spPr bwMode="auto">
              <a:xfrm>
                <a:off x="3253" y="1362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5" name="Line 199"/>
              <p:cNvSpPr>
                <a:spLocks noChangeShapeType="1"/>
              </p:cNvSpPr>
              <p:nvPr/>
            </p:nvSpPr>
            <p:spPr bwMode="auto">
              <a:xfrm>
                <a:off x="3251" y="1415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6" name="Line 200"/>
              <p:cNvSpPr>
                <a:spLocks noChangeShapeType="1"/>
              </p:cNvSpPr>
              <p:nvPr/>
            </p:nvSpPr>
            <p:spPr bwMode="auto">
              <a:xfrm>
                <a:off x="3253" y="1468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" name="Line 201"/>
              <p:cNvSpPr>
                <a:spLocks noChangeShapeType="1"/>
              </p:cNvSpPr>
              <p:nvPr/>
            </p:nvSpPr>
            <p:spPr bwMode="auto">
              <a:xfrm>
                <a:off x="3253" y="1520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" name="Line 202"/>
              <p:cNvSpPr>
                <a:spLocks noChangeShapeType="1"/>
              </p:cNvSpPr>
              <p:nvPr/>
            </p:nvSpPr>
            <p:spPr bwMode="auto">
              <a:xfrm>
                <a:off x="3251" y="1573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" name="Line 203"/>
              <p:cNvSpPr>
                <a:spLocks noChangeShapeType="1"/>
              </p:cNvSpPr>
              <p:nvPr/>
            </p:nvSpPr>
            <p:spPr bwMode="auto">
              <a:xfrm>
                <a:off x="3253" y="1626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" name="Line 204"/>
              <p:cNvSpPr>
                <a:spLocks noChangeShapeType="1"/>
              </p:cNvSpPr>
              <p:nvPr/>
            </p:nvSpPr>
            <p:spPr bwMode="auto">
              <a:xfrm>
                <a:off x="3253" y="1679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" name="Line 205"/>
              <p:cNvSpPr>
                <a:spLocks noChangeShapeType="1"/>
              </p:cNvSpPr>
              <p:nvPr/>
            </p:nvSpPr>
            <p:spPr bwMode="auto">
              <a:xfrm>
                <a:off x="3251" y="1732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" name="Line 206"/>
              <p:cNvSpPr>
                <a:spLocks noChangeShapeType="1"/>
              </p:cNvSpPr>
              <p:nvPr/>
            </p:nvSpPr>
            <p:spPr bwMode="auto">
              <a:xfrm>
                <a:off x="3253" y="1785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" name="Line 207"/>
              <p:cNvSpPr>
                <a:spLocks noChangeShapeType="1"/>
              </p:cNvSpPr>
              <p:nvPr/>
            </p:nvSpPr>
            <p:spPr bwMode="auto">
              <a:xfrm>
                <a:off x="3253" y="1838"/>
                <a:ext cx="149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" name="AutoShape 208"/>
            <p:cNvSpPr>
              <a:spLocks noChangeArrowheads="1"/>
            </p:cNvSpPr>
            <p:nvPr/>
          </p:nvSpPr>
          <p:spPr bwMode="auto">
            <a:xfrm>
              <a:off x="2166" y="818"/>
              <a:ext cx="1594" cy="927"/>
            </a:xfrm>
            <a:prstGeom prst="bracketPair">
              <a:avLst>
                <a:gd name="adj" fmla="val 3880"/>
              </a:avLst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" name="Text Box 209"/>
            <p:cNvSpPr txBox="1">
              <a:spLocks noChangeArrowheads="1"/>
            </p:cNvSpPr>
            <p:nvPr/>
          </p:nvSpPr>
          <p:spPr bwMode="auto">
            <a:xfrm>
              <a:off x="2797" y="949"/>
              <a:ext cx="412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5400">
                  <a:latin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</p:grpSp>
      <p:grpSp>
        <p:nvGrpSpPr>
          <p:cNvPr id="724" name="Group 210"/>
          <p:cNvGrpSpPr>
            <a:grpSpLocks/>
          </p:cNvGrpSpPr>
          <p:nvPr/>
        </p:nvGrpSpPr>
        <p:grpSpPr bwMode="auto">
          <a:xfrm>
            <a:off x="838200" y="1627188"/>
            <a:ext cx="8636000" cy="2209800"/>
            <a:chOff x="100" y="892"/>
            <a:chExt cx="5440" cy="1392"/>
          </a:xfrm>
        </p:grpSpPr>
        <p:grpSp>
          <p:nvGrpSpPr>
            <p:cNvPr id="725" name="Group 211"/>
            <p:cNvGrpSpPr>
              <a:grpSpLocks/>
            </p:cNvGrpSpPr>
            <p:nvPr/>
          </p:nvGrpSpPr>
          <p:grpSpPr bwMode="auto">
            <a:xfrm>
              <a:off x="100" y="892"/>
              <a:ext cx="5440" cy="1392"/>
              <a:chOff x="100" y="892"/>
              <a:chExt cx="5440" cy="1392"/>
            </a:xfrm>
          </p:grpSpPr>
          <p:sp>
            <p:nvSpPr>
              <p:cNvPr id="728" name="AutoShape 212"/>
              <p:cNvSpPr>
                <a:spLocks noChangeArrowheads="1"/>
              </p:cNvSpPr>
              <p:nvPr/>
            </p:nvSpPr>
            <p:spPr bwMode="auto">
              <a:xfrm>
                <a:off x="100" y="892"/>
                <a:ext cx="1724" cy="927"/>
              </a:xfrm>
              <a:prstGeom prst="bracketPair">
                <a:avLst>
                  <a:gd name="adj" fmla="val 3880"/>
                </a:avLst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" name="AutoShape 213"/>
              <p:cNvSpPr>
                <a:spLocks noChangeArrowheads="1"/>
              </p:cNvSpPr>
              <p:nvPr/>
            </p:nvSpPr>
            <p:spPr bwMode="auto">
              <a:xfrm>
                <a:off x="3816" y="896"/>
                <a:ext cx="1724" cy="1388"/>
              </a:xfrm>
              <a:prstGeom prst="bracketPair">
                <a:avLst>
                  <a:gd name="adj" fmla="val 2296"/>
                </a:avLst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" name="Text Box 214"/>
              <p:cNvSpPr txBox="1">
                <a:spLocks noChangeArrowheads="1"/>
              </p:cNvSpPr>
              <p:nvPr/>
            </p:nvSpPr>
            <p:spPr bwMode="auto">
              <a:xfrm>
                <a:off x="1818" y="1036"/>
                <a:ext cx="1181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4800" dirty="0">
                    <a:sym typeface="Symbol" panose="05050102010706020507" pitchFamily="18" charset="2"/>
                  </a:rPr>
                  <a:t></a:t>
                </a:r>
              </a:p>
            </p:txBody>
          </p:sp>
        </p:grpSp>
        <p:sp>
          <p:nvSpPr>
            <p:cNvPr id="726" name="Text Box 215"/>
            <p:cNvSpPr txBox="1">
              <a:spLocks noChangeArrowheads="1"/>
            </p:cNvSpPr>
            <p:nvPr/>
          </p:nvSpPr>
          <p:spPr bwMode="auto">
            <a:xfrm>
              <a:off x="688" y="1024"/>
              <a:ext cx="370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5400">
                  <a:latin typeface="Tahoma" panose="020B0604030504040204" pitchFamily="34" charset="0"/>
                  <a:cs typeface="Tahoma" panose="020B0604030504040204" pitchFamily="34" charset="0"/>
                </a:rPr>
                <a:t>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7" name="Text Box 216"/>
                <p:cNvSpPr txBox="1">
                  <a:spLocks noChangeArrowheads="1"/>
                </p:cNvSpPr>
                <p:nvPr/>
              </p:nvSpPr>
              <p:spPr bwMode="auto">
                <a:xfrm>
                  <a:off x="4365" y="1221"/>
                  <a:ext cx="527" cy="5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5400" b="0" i="1" smtClean="0"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  <m:t>𝛼</m:t>
                        </m:r>
                      </m:oMath>
                    </m:oMathPara>
                  </a14:m>
                  <a:endParaRPr lang="en-US" altLang="en-US" sz="5400" dirty="0">
                    <a:latin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27" name="Text Box 2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65" y="1221"/>
                  <a:ext cx="527" cy="5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1" name="Group 210"/>
          <p:cNvGrpSpPr>
            <a:grpSpLocks/>
          </p:cNvGrpSpPr>
          <p:nvPr/>
        </p:nvGrpSpPr>
        <p:grpSpPr bwMode="auto">
          <a:xfrm>
            <a:off x="858044" y="1641475"/>
            <a:ext cx="8636000" cy="2209800"/>
            <a:chOff x="100" y="892"/>
            <a:chExt cx="5440" cy="1392"/>
          </a:xfrm>
        </p:grpSpPr>
        <p:grpSp>
          <p:nvGrpSpPr>
            <p:cNvPr id="732" name="Group 211"/>
            <p:cNvGrpSpPr>
              <a:grpSpLocks/>
            </p:cNvGrpSpPr>
            <p:nvPr/>
          </p:nvGrpSpPr>
          <p:grpSpPr bwMode="auto">
            <a:xfrm>
              <a:off x="100" y="892"/>
              <a:ext cx="5440" cy="1392"/>
              <a:chOff x="100" y="892"/>
              <a:chExt cx="5440" cy="1392"/>
            </a:xfrm>
          </p:grpSpPr>
          <p:sp>
            <p:nvSpPr>
              <p:cNvPr id="735" name="AutoShape 212"/>
              <p:cNvSpPr>
                <a:spLocks noChangeArrowheads="1"/>
              </p:cNvSpPr>
              <p:nvPr/>
            </p:nvSpPr>
            <p:spPr bwMode="auto">
              <a:xfrm>
                <a:off x="100" y="892"/>
                <a:ext cx="1724" cy="927"/>
              </a:xfrm>
              <a:prstGeom prst="bracketPair">
                <a:avLst>
                  <a:gd name="adj" fmla="val 3880"/>
                </a:avLst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6" name="AutoShape 213"/>
              <p:cNvSpPr>
                <a:spLocks noChangeArrowheads="1"/>
              </p:cNvSpPr>
              <p:nvPr/>
            </p:nvSpPr>
            <p:spPr bwMode="auto">
              <a:xfrm>
                <a:off x="3816" y="896"/>
                <a:ext cx="1724" cy="1388"/>
              </a:xfrm>
              <a:prstGeom prst="bracketPair">
                <a:avLst>
                  <a:gd name="adj" fmla="val 2296"/>
                </a:avLst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3" name="Text Box 215"/>
            <p:cNvSpPr txBox="1">
              <a:spLocks noChangeArrowheads="1"/>
            </p:cNvSpPr>
            <p:nvPr/>
          </p:nvSpPr>
          <p:spPr bwMode="auto">
            <a:xfrm>
              <a:off x="688" y="1024"/>
              <a:ext cx="370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5400">
                  <a:latin typeface="Tahoma" panose="020B0604030504040204" pitchFamily="34" charset="0"/>
                  <a:cs typeface="Tahoma" panose="020B0604030504040204" pitchFamily="34" charset="0"/>
                </a:rPr>
                <a:t>X</a:t>
              </a:r>
            </a:p>
          </p:txBody>
        </p:sp>
        <p:sp>
          <p:nvSpPr>
            <p:cNvPr id="734" name="Text Box 216"/>
            <p:cNvSpPr txBox="1">
              <a:spLocks noChangeArrowheads="1"/>
            </p:cNvSpPr>
            <p:nvPr/>
          </p:nvSpPr>
          <p:spPr bwMode="auto">
            <a:xfrm>
              <a:off x="4365" y="1221"/>
              <a:ext cx="116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altLang="en-US" sz="54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746" name="Object 220"/>
          <p:cNvGraphicFramePr>
            <a:graphicFrameLocks noChangeAspect="1"/>
          </p:cNvGraphicFramePr>
          <p:nvPr>
            <p:extLst/>
          </p:nvPr>
        </p:nvGraphicFramePr>
        <p:xfrm>
          <a:off x="1066800" y="4177236"/>
          <a:ext cx="6018213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" name="Equation" r:id="rId4" imgW="2374560" imgH="444240" progId="Equation.3">
                  <p:embed/>
                </p:oleObj>
              </mc:Choice>
              <mc:Fallback>
                <p:oleObj name="Equation" r:id="rId4" imgW="2374560" imgH="444240" progId="Equation.3">
                  <p:embed/>
                  <p:pic>
                    <p:nvPicPr>
                      <p:cNvPr id="746" name="Object 2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177236"/>
                        <a:ext cx="6018213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49" name="Straight Arrow Connector 748"/>
          <p:cNvCxnSpPr/>
          <p:nvPr/>
        </p:nvCxnSpPr>
        <p:spPr>
          <a:xfrm>
            <a:off x="3359150" y="5266481"/>
            <a:ext cx="0" cy="5555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0" name="Text Box 4"/>
          <p:cNvSpPr txBox="1">
            <a:spLocks noChangeArrowheads="1"/>
          </p:cNvSpPr>
          <p:nvPr/>
        </p:nvSpPr>
        <p:spPr bwMode="auto">
          <a:xfrm>
            <a:off x="1905000" y="5822066"/>
            <a:ext cx="34369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0" dirty="0">
                <a:latin typeface="Tahoma" panose="020B0604030504040204" pitchFamily="34" charset="0"/>
                <a:cs typeface="Tahoma" panose="020B0604030504040204" pitchFamily="34" charset="0"/>
              </a:rPr>
              <a:t>Each example is                  </a:t>
            </a:r>
            <a:r>
              <a:rPr lang="en-US" altLang="en-US" sz="20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altLang="en-US" sz="2000" b="0" dirty="0">
                <a:latin typeface="Tahoma" panose="020B0604030504040204" pitchFamily="34" charset="0"/>
                <a:cs typeface="Tahoma" panose="020B0604030504040204" pitchFamily="34" charset="0"/>
              </a:rPr>
              <a:t>linear combination                  </a:t>
            </a:r>
            <a:r>
              <a:rPr lang="en-US" altLang="en-US" sz="20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altLang="en-US" sz="2000" b="0" dirty="0">
                <a:latin typeface="Tahoma" panose="020B0604030504040204" pitchFamily="34" charset="0"/>
                <a:cs typeface="Tahoma" panose="020B0604030504040204" pitchFamily="34" charset="0"/>
              </a:rPr>
              <a:t>atoms from 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sp>
        <p:nvSpPr>
          <p:cNvPr id="751" name="Text Box 219"/>
          <p:cNvSpPr txBox="1">
            <a:spLocks noChangeArrowheads="1"/>
          </p:cNvSpPr>
          <p:nvPr/>
        </p:nvSpPr>
        <p:spPr bwMode="auto">
          <a:xfrm>
            <a:off x="4746625" y="5800183"/>
            <a:ext cx="32146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0" dirty="0">
                <a:latin typeface="Tahoma" panose="020B0604030504040204" pitchFamily="34" charset="0"/>
                <a:cs typeface="Tahoma" panose="020B0604030504040204" pitchFamily="34" charset="0"/>
              </a:rPr>
              <a:t>Each example has a sparse representation with no more than L atoms</a:t>
            </a:r>
            <a:endParaRPr lang="en-US" altLang="en-US" sz="2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752" name="Straight Arrow Connector 751"/>
          <p:cNvCxnSpPr/>
          <p:nvPr/>
        </p:nvCxnSpPr>
        <p:spPr>
          <a:xfrm>
            <a:off x="6119812" y="5266541"/>
            <a:ext cx="0" cy="5555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4" name="Date Placeholder 75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2203F-857D-470A-848A-C6577CDA30F2}" type="datetime1">
              <a:rPr lang="en-US" smtClean="0"/>
              <a:t>12/8/2016</a:t>
            </a:fld>
            <a:endParaRPr lang="en-US"/>
          </a:p>
        </p:txBody>
      </p:sp>
      <p:sp>
        <p:nvSpPr>
          <p:cNvPr id="755" name="Slide Number Placeholder 7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3</a:t>
            </a:fld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69913" y="1647825"/>
            <a:ext cx="16668" cy="130333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/>
          <p:cNvCxnSpPr/>
          <p:nvPr/>
        </p:nvCxnSpPr>
        <p:spPr>
          <a:xfrm flipH="1" flipV="1">
            <a:off x="901638" y="1516204"/>
            <a:ext cx="2501962" cy="1473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Arrow Connector 240"/>
          <p:cNvCxnSpPr/>
          <p:nvPr/>
        </p:nvCxnSpPr>
        <p:spPr>
          <a:xfrm flipH="1" flipV="1">
            <a:off x="4075906" y="1472688"/>
            <a:ext cx="2501962" cy="1473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>
          <a:xfrm flipH="1" flipV="1">
            <a:off x="6868931" y="1486474"/>
            <a:ext cx="2501962" cy="1473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5747" y="2208213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44" name="TextBox 243"/>
          <p:cNvSpPr txBox="1"/>
          <p:nvPr/>
        </p:nvSpPr>
        <p:spPr>
          <a:xfrm>
            <a:off x="2192152" y="1204329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5109681" y="1161551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246" name="TextBox 245"/>
          <p:cNvSpPr txBox="1"/>
          <p:nvPr/>
        </p:nvSpPr>
        <p:spPr>
          <a:xfrm>
            <a:off x="8050213" y="1174823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247" name="Straight Arrow Connector 246"/>
          <p:cNvCxnSpPr/>
          <p:nvPr/>
        </p:nvCxnSpPr>
        <p:spPr>
          <a:xfrm>
            <a:off x="9607490" y="1735137"/>
            <a:ext cx="9584" cy="201295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TextBox 250"/>
          <p:cNvSpPr txBox="1"/>
          <p:nvPr/>
        </p:nvSpPr>
        <p:spPr>
          <a:xfrm>
            <a:off x="9660656" y="256463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8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" grpId="0"/>
      <p:bldP spid="75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Matching pursuit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12" y="1690688"/>
            <a:ext cx="9815494" cy="5097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307" y="583771"/>
            <a:ext cx="5377254" cy="356760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3407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earning Dictionary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5197"/>
            <a:ext cx="7658100" cy="5191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33656" y="1166266"/>
                <a:ext cx="6464142" cy="203132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Update D: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a.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Remove a basis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vi-VN" dirty="0"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Compute the approximation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vi-VN" dirty="0">
                    <a:cs typeface="Arial" panose="020B0604020202020204" pitchFamily="34" charset="0"/>
                  </a:rPr>
                  <a:t> on data points </a:t>
                </a:r>
              </a:p>
              <a:p>
                <a:r>
                  <a:rPr lang="vi-VN" dirty="0">
                    <a:cs typeface="Arial" panose="020B0604020202020204" pitchFamily="34" charset="0"/>
                  </a:rPr>
                  <a:t>	    that were actually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endParaRPr lang="vi-VN" dirty="0">
                  <a:cs typeface="Arial" panose="020B0604020202020204" pitchFamily="34" charset="0"/>
                </a:endParaRPr>
              </a:p>
              <a:p>
                <a:r>
                  <a:rPr lang="vi-VN" dirty="0">
                    <a:cs typeface="Arial" panose="020B0604020202020204" pitchFamily="34" charset="0"/>
                  </a:rPr>
                  <a:t>          c. Take </a:t>
                </a:r>
                <a:r>
                  <a:rPr lang="vi-VN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SVD</a:t>
                </a:r>
                <a:r>
                  <a:rPr lang="vi-VN" dirty="0">
                    <a:cs typeface="Arial" panose="020B0604020202020204" pitchFamily="34" charset="0"/>
                  </a:rPr>
                  <a:t>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vi-VN" dirty="0"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vi-VN" dirty="0">
                    <a:cs typeface="Arial" panose="020B0604020202020204" pitchFamily="34" charset="0"/>
                  </a:rPr>
                  <a:t>          d.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vi-VN" dirty="0">
                    <a:cs typeface="Arial" panose="020B0604020202020204" pitchFamily="34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656" y="1166266"/>
                <a:ext cx="6464142" cy="2031325"/>
              </a:xfrm>
              <a:prstGeom prst="rect">
                <a:avLst/>
              </a:prstGeom>
              <a:blipFill>
                <a:blip r:embed="rId3"/>
                <a:stretch>
                  <a:fillRect l="-563" t="-588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35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GPU implementation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Matching pursuit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53" y="2230017"/>
            <a:ext cx="5850422" cy="3881534"/>
          </a:xfrm>
          <a:prstGeom prst="rect">
            <a:avLst/>
          </a:prstGeom>
          <a:ln w="9525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690048" y="2817846"/>
            <a:ext cx="284943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vector- matrix multiplication</a:t>
            </a:r>
          </a:p>
          <a:p>
            <a:r>
              <a:rPr lang="en-US" dirty="0" smtClean="0"/>
              <a:t>“modified” max reduction</a:t>
            </a:r>
            <a:endParaRPr lang="en-US" dirty="0"/>
          </a:p>
        </p:txBody>
      </p:sp>
      <p:cxnSp>
        <p:nvCxnSpPr>
          <p:cNvPr id="10" name="Straight Arrow Connector 9"/>
          <p:cNvCxnSpPr>
            <a:endCxn id="8" idx="1"/>
          </p:cNvCxnSpPr>
          <p:nvPr/>
        </p:nvCxnSpPr>
        <p:spPr>
          <a:xfrm flipV="1">
            <a:off x="5971592" y="3141012"/>
            <a:ext cx="718456" cy="13096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43868" y="4450702"/>
            <a:ext cx="154099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Inner product</a:t>
            </a:r>
          </a:p>
          <a:p>
            <a:r>
              <a:rPr lang="en-US" dirty="0"/>
              <a:t>s</a:t>
            </a:r>
            <a:r>
              <a:rPr lang="en-US" dirty="0" smtClean="0"/>
              <a:t>um reduction</a:t>
            </a:r>
            <a:endParaRPr lang="en-US" dirty="0"/>
          </a:p>
        </p:txBody>
      </p:sp>
      <p:cxnSp>
        <p:nvCxnSpPr>
          <p:cNvPr id="12" name="Straight Arrow Connector 11"/>
          <p:cNvCxnSpPr>
            <a:endCxn id="11" idx="1"/>
          </p:cNvCxnSpPr>
          <p:nvPr/>
        </p:nvCxnSpPr>
        <p:spPr>
          <a:xfrm>
            <a:off x="3340359" y="4773868"/>
            <a:ext cx="320350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573766" y="5361697"/>
            <a:ext cx="1540999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Scalar product</a:t>
            </a:r>
          </a:p>
          <a:p>
            <a:r>
              <a:rPr lang="en-US" dirty="0" smtClean="0"/>
              <a:t>subtraction</a:t>
            </a:r>
            <a:endParaRPr lang="en-US" dirty="0"/>
          </a:p>
        </p:txBody>
      </p:sp>
      <p:cxnSp>
        <p:nvCxnSpPr>
          <p:cNvPr id="16" name="Straight Arrow Connector 15"/>
          <p:cNvCxnSpPr>
            <a:endCxn id="15" idx="1"/>
          </p:cNvCxnSpPr>
          <p:nvPr/>
        </p:nvCxnSpPr>
        <p:spPr>
          <a:xfrm>
            <a:off x="2911151" y="5063412"/>
            <a:ext cx="3662615" cy="6214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20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GPU implementation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Matching pursuit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 reduction</a:t>
            </a:r>
            <a:endParaRPr lang="en-US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463683"/>
              </p:ext>
            </p:extLst>
          </p:nvPr>
        </p:nvGraphicFramePr>
        <p:xfrm>
          <a:off x="2184400" y="2365586"/>
          <a:ext cx="6502400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349637816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6515365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4106596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9749842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09344126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1098879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739753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466934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57116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61664" y="2365586"/>
            <a:ext cx="2246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 &lt;</a:t>
            </a:r>
            <a:r>
              <a:rPr lang="en-US" dirty="0" err="1" smtClean="0"/>
              <a:t>input,atom</a:t>
            </a:r>
            <a:r>
              <a:rPr lang="en-US" dirty="0" smtClean="0"/>
              <a:t>&gt;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256855"/>
              </p:ext>
            </p:extLst>
          </p:nvPr>
        </p:nvGraphicFramePr>
        <p:xfrm>
          <a:off x="2184400" y="3778624"/>
          <a:ext cx="3251200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349637816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6515365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4106596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974984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571165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2334768" y="3098313"/>
            <a:ext cx="429768" cy="327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&gt;</a:t>
            </a:r>
            <a:endParaRPr lang="en-US" dirty="0"/>
          </a:p>
        </p:txBody>
      </p:sp>
      <p:cxnSp>
        <p:nvCxnSpPr>
          <p:cNvPr id="9" name="Straight Arrow Connector 8"/>
          <p:cNvCxnSpPr>
            <a:endCxn id="5" idx="0"/>
          </p:cNvCxnSpPr>
          <p:nvPr/>
        </p:nvCxnSpPr>
        <p:spPr>
          <a:xfrm>
            <a:off x="2549652" y="2734918"/>
            <a:ext cx="0" cy="363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" idx="2"/>
            <a:endCxn id="5" idx="6"/>
          </p:cNvCxnSpPr>
          <p:nvPr/>
        </p:nvCxnSpPr>
        <p:spPr>
          <a:xfrm flipH="1">
            <a:off x="2764536" y="2736426"/>
            <a:ext cx="2671064" cy="525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49652" y="3425345"/>
            <a:ext cx="0" cy="363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474131"/>
              </p:ext>
            </p:extLst>
          </p:nvPr>
        </p:nvGraphicFramePr>
        <p:xfrm>
          <a:off x="2184400" y="5182444"/>
          <a:ext cx="1625600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349637816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65153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571165"/>
                  </a:ext>
                </a:extLst>
              </a:tr>
            </a:tbl>
          </a:graphicData>
        </a:graphic>
      </p:graphicFrame>
      <p:sp>
        <p:nvSpPr>
          <p:cNvPr id="26" name="Oval 25"/>
          <p:cNvSpPr/>
          <p:nvPr/>
        </p:nvSpPr>
        <p:spPr>
          <a:xfrm>
            <a:off x="3129788" y="3111437"/>
            <a:ext cx="429768" cy="327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&gt;</a:t>
            </a:r>
            <a:endParaRPr lang="en-US" dirty="0"/>
          </a:p>
        </p:txBody>
      </p:sp>
      <p:cxnSp>
        <p:nvCxnSpPr>
          <p:cNvPr id="27" name="Straight Arrow Connector 26"/>
          <p:cNvCxnSpPr>
            <a:endCxn id="26" idx="6"/>
          </p:cNvCxnSpPr>
          <p:nvPr/>
        </p:nvCxnSpPr>
        <p:spPr>
          <a:xfrm flipH="1">
            <a:off x="3559556" y="2801760"/>
            <a:ext cx="2893822" cy="473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344672" y="2734917"/>
            <a:ext cx="0" cy="363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344672" y="3415229"/>
            <a:ext cx="0" cy="363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015867" y="3130614"/>
            <a:ext cx="429768" cy="327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&gt;</a:t>
            </a:r>
            <a:endParaRPr lang="en-US" dirty="0"/>
          </a:p>
        </p:txBody>
      </p:sp>
      <p:cxnSp>
        <p:nvCxnSpPr>
          <p:cNvPr id="33" name="Straight Arrow Connector 32"/>
          <p:cNvCxnSpPr>
            <a:endCxn id="32" idx="6"/>
          </p:cNvCxnSpPr>
          <p:nvPr/>
        </p:nvCxnSpPr>
        <p:spPr>
          <a:xfrm flipH="1">
            <a:off x="4445635" y="2820937"/>
            <a:ext cx="2893822" cy="473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230751" y="2754094"/>
            <a:ext cx="0" cy="363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230751" y="3434406"/>
            <a:ext cx="0" cy="363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4804855" y="3089705"/>
            <a:ext cx="429768" cy="327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&gt;</a:t>
            </a:r>
            <a:endParaRPr lang="en-US" dirty="0"/>
          </a:p>
        </p:txBody>
      </p:sp>
      <p:cxnSp>
        <p:nvCxnSpPr>
          <p:cNvPr id="38" name="Straight Arrow Connector 37"/>
          <p:cNvCxnSpPr>
            <a:endCxn id="37" idx="6"/>
          </p:cNvCxnSpPr>
          <p:nvPr/>
        </p:nvCxnSpPr>
        <p:spPr>
          <a:xfrm flipH="1">
            <a:off x="5234623" y="2801760"/>
            <a:ext cx="2990914" cy="451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019739" y="2713185"/>
            <a:ext cx="0" cy="363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19739" y="3393497"/>
            <a:ext cx="0" cy="363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2294700" y="4515257"/>
            <a:ext cx="429768" cy="327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&gt;</a:t>
            </a:r>
            <a:endParaRPr lang="en-US" dirty="0"/>
          </a:p>
        </p:txBody>
      </p:sp>
      <p:cxnSp>
        <p:nvCxnSpPr>
          <p:cNvPr id="45" name="Straight Arrow Connector 44"/>
          <p:cNvCxnSpPr>
            <a:endCxn id="44" idx="6"/>
          </p:cNvCxnSpPr>
          <p:nvPr/>
        </p:nvCxnSpPr>
        <p:spPr>
          <a:xfrm flipH="1">
            <a:off x="2724468" y="4171196"/>
            <a:ext cx="1375600" cy="507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2509584" y="4138737"/>
            <a:ext cx="0" cy="363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2509584" y="4819049"/>
            <a:ext cx="0" cy="363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3202115" y="4470442"/>
            <a:ext cx="429768" cy="327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&gt;</a:t>
            </a:r>
            <a:endParaRPr lang="en-US" dirty="0"/>
          </a:p>
        </p:txBody>
      </p:sp>
      <p:cxnSp>
        <p:nvCxnSpPr>
          <p:cNvPr id="50" name="Straight Arrow Connector 49"/>
          <p:cNvCxnSpPr>
            <a:endCxn id="49" idx="6"/>
          </p:cNvCxnSpPr>
          <p:nvPr/>
        </p:nvCxnSpPr>
        <p:spPr>
          <a:xfrm flipH="1">
            <a:off x="3631883" y="4159687"/>
            <a:ext cx="1387856" cy="474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416999" y="4093922"/>
            <a:ext cx="0" cy="363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416999" y="4774234"/>
            <a:ext cx="0" cy="363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675740"/>
              </p:ext>
            </p:extLst>
          </p:nvPr>
        </p:nvGraphicFramePr>
        <p:xfrm>
          <a:off x="2143252" y="6527261"/>
          <a:ext cx="812800" cy="365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3496378167"/>
                    </a:ext>
                  </a:extLst>
                </a:gridCol>
              </a:tblGrid>
              <a:tr h="358324">
                <a:tc>
                  <a:txBody>
                    <a:bodyPr/>
                    <a:lstStyle/>
                    <a:p>
                      <a:r>
                        <a:rPr lang="en-US" dirty="0" smtClean="0"/>
                        <a:t>T0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571165"/>
                  </a:ext>
                </a:extLst>
              </a:tr>
            </a:tbl>
          </a:graphicData>
        </a:graphic>
      </p:graphicFrame>
      <p:sp>
        <p:nvSpPr>
          <p:cNvPr id="70" name="Oval 69"/>
          <p:cNvSpPr/>
          <p:nvPr/>
        </p:nvSpPr>
        <p:spPr>
          <a:xfrm>
            <a:off x="2334768" y="5913420"/>
            <a:ext cx="429768" cy="327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&gt;</a:t>
            </a:r>
            <a:endParaRPr lang="en-US" dirty="0"/>
          </a:p>
        </p:txBody>
      </p:sp>
      <p:cxnSp>
        <p:nvCxnSpPr>
          <p:cNvPr id="71" name="Straight Arrow Connector 70"/>
          <p:cNvCxnSpPr>
            <a:endCxn id="70" idx="6"/>
          </p:cNvCxnSpPr>
          <p:nvPr/>
        </p:nvCxnSpPr>
        <p:spPr>
          <a:xfrm flipH="1">
            <a:off x="2764536" y="5607935"/>
            <a:ext cx="580136" cy="469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2549652" y="5553284"/>
            <a:ext cx="0" cy="363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70" idx="4"/>
            <a:endCxn id="64" idx="0"/>
          </p:cNvCxnSpPr>
          <p:nvPr/>
        </p:nvCxnSpPr>
        <p:spPr>
          <a:xfrm>
            <a:off x="2549652" y="6240452"/>
            <a:ext cx="0" cy="286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02155" y="6527261"/>
            <a:ext cx="576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max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746088" y="6401598"/>
            <a:ext cx="3503075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isChoosen</a:t>
            </a:r>
            <a:r>
              <a:rPr lang="en-US" dirty="0" smtClean="0"/>
              <a:t>[this atom index ] = true;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65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GPU implementation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Matching pursuit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 reduction – data layout</a:t>
            </a:r>
            <a:endParaRPr lang="en-US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469259"/>
              </p:ext>
            </p:extLst>
          </p:nvPr>
        </p:nvGraphicFramePr>
        <p:xfrm>
          <a:off x="2183612" y="3398858"/>
          <a:ext cx="6502400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349637816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6515365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4106596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9749842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09344126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1098879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739753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466934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57116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62452" y="3398858"/>
            <a:ext cx="2246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 &lt;</a:t>
            </a:r>
            <a:r>
              <a:rPr lang="en-US" dirty="0" err="1" smtClean="0"/>
              <a:t>input,atom</a:t>
            </a:r>
            <a:r>
              <a:rPr lang="en-US" dirty="0" smtClean="0"/>
              <a:t>&gt;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028435"/>
              </p:ext>
            </p:extLst>
          </p:nvPr>
        </p:nvGraphicFramePr>
        <p:xfrm>
          <a:off x="2183612" y="4811896"/>
          <a:ext cx="3251200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349637816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6515365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4106596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974984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571165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2333980" y="4131585"/>
            <a:ext cx="429768" cy="327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&gt;</a:t>
            </a:r>
            <a:endParaRPr lang="en-US" dirty="0"/>
          </a:p>
        </p:txBody>
      </p:sp>
      <p:cxnSp>
        <p:nvCxnSpPr>
          <p:cNvPr id="9" name="Straight Arrow Connector 8"/>
          <p:cNvCxnSpPr>
            <a:endCxn id="5" idx="0"/>
          </p:cNvCxnSpPr>
          <p:nvPr/>
        </p:nvCxnSpPr>
        <p:spPr>
          <a:xfrm>
            <a:off x="2548864" y="3768190"/>
            <a:ext cx="0" cy="363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" idx="2"/>
            <a:endCxn id="5" idx="6"/>
          </p:cNvCxnSpPr>
          <p:nvPr/>
        </p:nvCxnSpPr>
        <p:spPr>
          <a:xfrm flipH="1">
            <a:off x="2763748" y="3769698"/>
            <a:ext cx="2671064" cy="525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48864" y="4458617"/>
            <a:ext cx="0" cy="363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129000" y="4144709"/>
            <a:ext cx="429768" cy="327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&gt;</a:t>
            </a:r>
            <a:endParaRPr lang="en-US" dirty="0"/>
          </a:p>
        </p:txBody>
      </p:sp>
      <p:cxnSp>
        <p:nvCxnSpPr>
          <p:cNvPr id="27" name="Straight Arrow Connector 26"/>
          <p:cNvCxnSpPr>
            <a:endCxn id="26" idx="6"/>
          </p:cNvCxnSpPr>
          <p:nvPr/>
        </p:nvCxnSpPr>
        <p:spPr>
          <a:xfrm flipH="1">
            <a:off x="3558768" y="3835032"/>
            <a:ext cx="2893822" cy="473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343884" y="3768189"/>
            <a:ext cx="0" cy="363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343884" y="4448501"/>
            <a:ext cx="0" cy="363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015079" y="4163886"/>
            <a:ext cx="429768" cy="327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&gt;</a:t>
            </a:r>
            <a:endParaRPr lang="en-US" dirty="0"/>
          </a:p>
        </p:txBody>
      </p:sp>
      <p:cxnSp>
        <p:nvCxnSpPr>
          <p:cNvPr id="33" name="Straight Arrow Connector 32"/>
          <p:cNvCxnSpPr>
            <a:endCxn id="32" idx="6"/>
          </p:cNvCxnSpPr>
          <p:nvPr/>
        </p:nvCxnSpPr>
        <p:spPr>
          <a:xfrm flipH="1">
            <a:off x="4444847" y="3854209"/>
            <a:ext cx="2893822" cy="473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229963" y="3787366"/>
            <a:ext cx="0" cy="363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229963" y="4467678"/>
            <a:ext cx="0" cy="363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4804067" y="4122977"/>
            <a:ext cx="429768" cy="327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&gt;</a:t>
            </a:r>
            <a:endParaRPr lang="en-US" dirty="0"/>
          </a:p>
        </p:txBody>
      </p:sp>
      <p:cxnSp>
        <p:nvCxnSpPr>
          <p:cNvPr id="38" name="Straight Arrow Connector 37"/>
          <p:cNvCxnSpPr>
            <a:endCxn id="37" idx="6"/>
          </p:cNvCxnSpPr>
          <p:nvPr/>
        </p:nvCxnSpPr>
        <p:spPr>
          <a:xfrm flipH="1">
            <a:off x="5233835" y="3835032"/>
            <a:ext cx="2990914" cy="4514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018951" y="3746457"/>
            <a:ext cx="0" cy="363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18951" y="4426769"/>
            <a:ext cx="0" cy="363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62452" y="1619325"/>
            <a:ext cx="3945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Since an atom is chosen only one time </a:t>
            </a:r>
            <a:endParaRPr lang="en-US" dirty="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861142"/>
              </p:ext>
            </p:extLst>
          </p:nvPr>
        </p:nvGraphicFramePr>
        <p:xfrm>
          <a:off x="2183612" y="2732688"/>
          <a:ext cx="6502400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349637816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6515365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4106596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9749842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09344126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1098879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739753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466934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57116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4988" y="2821970"/>
            <a:ext cx="1626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isChosen</a:t>
            </a:r>
            <a:r>
              <a:rPr lang="en-US" dirty="0" smtClean="0"/>
              <a:t> Array </a:t>
            </a:r>
            <a:endParaRPr lang="en-US" dirty="0"/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451238"/>
              </p:ext>
            </p:extLst>
          </p:nvPr>
        </p:nvGraphicFramePr>
        <p:xfrm>
          <a:off x="2149804" y="2098567"/>
          <a:ext cx="6502400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349637816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6515365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4106596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79749842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09344126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10988791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739753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466934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3571165"/>
                  </a:ext>
                </a:extLst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64988" y="2164194"/>
            <a:ext cx="1287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atom index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27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896" y="2863197"/>
            <a:ext cx="8745474" cy="310024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GPU implementation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Matching pursuit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 reduction</a:t>
            </a:r>
            <a:endParaRPr lang="en-US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8952" y="1843088"/>
            <a:ext cx="6024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Additional branch condition is needed</a:t>
            </a:r>
          </a:p>
          <a:p>
            <a:r>
              <a:rPr lang="en-US" dirty="0" smtClean="0"/>
              <a:t>Whenever do swap, also swap its index and it’s </a:t>
            </a:r>
            <a:r>
              <a:rPr lang="en-US" dirty="0" err="1" smtClean="0"/>
              <a:t>isChosen</a:t>
            </a:r>
            <a:r>
              <a:rPr lang="en-US" dirty="0" smtClean="0"/>
              <a:t>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6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GPU implementation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Dictionary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9504" y="3457862"/>
            <a:ext cx="285956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Sparse matrix multiplication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97377" y="4482219"/>
            <a:ext cx="167661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Parallelized SVD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8496" y="2920898"/>
                <a:ext cx="6464142" cy="203132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Update D: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a.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Remove a basis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vi-VN" dirty="0"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Compute the approximation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vi-VN" dirty="0">
                    <a:cs typeface="Arial" panose="020B0604020202020204" pitchFamily="34" charset="0"/>
                  </a:rPr>
                  <a:t> on data points </a:t>
                </a:r>
              </a:p>
              <a:p>
                <a:r>
                  <a:rPr lang="vi-VN" dirty="0">
                    <a:cs typeface="Arial" panose="020B0604020202020204" pitchFamily="34" charset="0"/>
                  </a:rPr>
                  <a:t>	    that were actually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endParaRPr lang="vi-VN" dirty="0">
                  <a:cs typeface="Arial" panose="020B0604020202020204" pitchFamily="34" charset="0"/>
                </a:endParaRPr>
              </a:p>
              <a:p>
                <a:r>
                  <a:rPr lang="vi-VN" dirty="0">
                    <a:cs typeface="Arial" panose="020B0604020202020204" pitchFamily="34" charset="0"/>
                  </a:rPr>
                  <a:t>          c. Take </a:t>
                </a:r>
                <a:r>
                  <a:rPr lang="vi-VN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SVD</a:t>
                </a:r>
                <a:r>
                  <a:rPr lang="vi-VN" dirty="0">
                    <a:cs typeface="Arial" panose="020B0604020202020204" pitchFamily="34" charset="0"/>
                  </a:rPr>
                  <a:t>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vi-VN" dirty="0"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vi-VN" dirty="0">
                    <a:cs typeface="Arial" panose="020B0604020202020204" pitchFamily="34" charset="0"/>
                  </a:rPr>
                  <a:t>          d.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vi-VN" dirty="0">
                    <a:cs typeface="Arial" panose="020B0604020202020204" pitchFamily="34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96" y="2920898"/>
                <a:ext cx="6464142" cy="2031325"/>
              </a:xfrm>
              <a:prstGeom prst="rect">
                <a:avLst/>
              </a:prstGeom>
              <a:blipFill>
                <a:blip r:embed="rId2"/>
                <a:stretch>
                  <a:fillRect l="-469" t="-590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>
            <a:endCxn id="8" idx="1"/>
          </p:cNvCxnSpPr>
          <p:nvPr/>
        </p:nvCxnSpPr>
        <p:spPr>
          <a:xfrm>
            <a:off x="6446520" y="3642528"/>
            <a:ext cx="46298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1" idx="1"/>
          </p:cNvCxnSpPr>
          <p:nvPr/>
        </p:nvCxnSpPr>
        <p:spPr>
          <a:xfrm>
            <a:off x="3182112" y="4251960"/>
            <a:ext cx="3915265" cy="4149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97377" y="2036448"/>
            <a:ext cx="2356671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Divided into 2 sets: </a:t>
            </a:r>
          </a:p>
          <a:p>
            <a:r>
              <a:rPr lang="en-US" dirty="0" smtClean="0"/>
              <a:t>    - independent atoms</a:t>
            </a:r>
          </a:p>
          <a:p>
            <a:r>
              <a:rPr lang="en-US" dirty="0"/>
              <a:t> </a:t>
            </a:r>
            <a:r>
              <a:rPr lang="en-US" dirty="0" smtClean="0"/>
              <a:t>   - dependence atoms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728216" y="2566829"/>
            <a:ext cx="5181288" cy="5238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26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GPU implementation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Dictionary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9504" y="3457862"/>
            <a:ext cx="285956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Sparse matrix multiplication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97377" y="4482219"/>
            <a:ext cx="167661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Parallelized SVD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8496" y="2920898"/>
                <a:ext cx="6464142" cy="203132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Update D: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a.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Remove a basis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vi-VN" dirty="0"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Compute the approximation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vi-VN" dirty="0">
                    <a:cs typeface="Arial" panose="020B0604020202020204" pitchFamily="34" charset="0"/>
                  </a:rPr>
                  <a:t> on data points </a:t>
                </a:r>
              </a:p>
              <a:p>
                <a:r>
                  <a:rPr lang="vi-VN" dirty="0">
                    <a:cs typeface="Arial" panose="020B0604020202020204" pitchFamily="34" charset="0"/>
                  </a:rPr>
                  <a:t>	    that were actually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endParaRPr lang="vi-VN" dirty="0">
                  <a:cs typeface="Arial" panose="020B0604020202020204" pitchFamily="34" charset="0"/>
                </a:endParaRPr>
              </a:p>
              <a:p>
                <a:r>
                  <a:rPr lang="vi-VN" dirty="0">
                    <a:cs typeface="Arial" panose="020B0604020202020204" pitchFamily="34" charset="0"/>
                  </a:rPr>
                  <a:t>          c. Take </a:t>
                </a:r>
                <a:r>
                  <a:rPr lang="vi-VN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SVD</a:t>
                </a:r>
                <a:r>
                  <a:rPr lang="vi-VN" dirty="0">
                    <a:cs typeface="Arial" panose="020B0604020202020204" pitchFamily="34" charset="0"/>
                  </a:rPr>
                  <a:t>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vi-V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vi-V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vi-VN" dirty="0"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vi-VN" dirty="0">
                    <a:cs typeface="Arial" panose="020B0604020202020204" pitchFamily="34" charset="0"/>
                  </a:rPr>
                  <a:t>          d.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vi-VN" dirty="0">
                    <a:cs typeface="Arial" panose="020B0604020202020204" pitchFamily="34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96" y="2920898"/>
                <a:ext cx="6464142" cy="2031325"/>
              </a:xfrm>
              <a:prstGeom prst="rect">
                <a:avLst/>
              </a:prstGeom>
              <a:blipFill>
                <a:blip r:embed="rId2"/>
                <a:stretch>
                  <a:fillRect l="-469" t="-590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>
            <a:endCxn id="8" idx="1"/>
          </p:cNvCxnSpPr>
          <p:nvPr/>
        </p:nvCxnSpPr>
        <p:spPr>
          <a:xfrm>
            <a:off x="6446520" y="3642528"/>
            <a:ext cx="46298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1" idx="1"/>
          </p:cNvCxnSpPr>
          <p:nvPr/>
        </p:nvCxnSpPr>
        <p:spPr>
          <a:xfrm>
            <a:off x="3182112" y="4251960"/>
            <a:ext cx="3915265" cy="4149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97377" y="2036448"/>
            <a:ext cx="2356671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Divided into 2 sets: </a:t>
            </a:r>
          </a:p>
          <a:p>
            <a:r>
              <a:rPr lang="en-US" dirty="0" smtClean="0"/>
              <a:t>    - independent atoms</a:t>
            </a:r>
          </a:p>
          <a:p>
            <a:r>
              <a:rPr lang="en-US" dirty="0"/>
              <a:t> </a:t>
            </a:r>
            <a:r>
              <a:rPr lang="en-US" dirty="0" smtClean="0"/>
              <a:t>   - dependence atoms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728216" y="2566829"/>
            <a:ext cx="5181288" cy="5238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6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GPU implementation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8448" y="2377440"/>
            <a:ext cx="3669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PETS09-S2L1 – MOT Challenge 2015.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98448" y="2911792"/>
            <a:ext cx="362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numTargets</a:t>
            </a:r>
            <a:r>
              <a:rPr lang="en-US" dirty="0" smtClean="0"/>
              <a:t> / frame  =  4-10 persons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343012" y="3446144"/>
            <a:ext cx="236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frames: 785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43012" y="3980496"/>
            <a:ext cx="1833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 rate: 15fps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343012" y="4556066"/>
            <a:ext cx="2749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 Dimension: 768x576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552" y="2075688"/>
            <a:ext cx="4364736" cy="32735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708" y="2336148"/>
            <a:ext cx="4364736" cy="32735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467" y="2562106"/>
            <a:ext cx="5169408" cy="387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6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9315270"/>
              </p:ext>
            </p:extLst>
          </p:nvPr>
        </p:nvGraphicFramePr>
        <p:xfrm>
          <a:off x="227330" y="2146967"/>
          <a:ext cx="4870449" cy="42949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2404">
                  <a:extLst>
                    <a:ext uri="{9D8B030D-6E8A-4147-A177-3AD203B41FA5}">
                      <a16:colId xmlns:a16="http://schemas.microsoft.com/office/drawing/2014/main" val="3393048718"/>
                    </a:ext>
                  </a:extLst>
                </a:gridCol>
                <a:gridCol w="1098904">
                  <a:extLst>
                    <a:ext uri="{9D8B030D-6E8A-4147-A177-3AD203B41FA5}">
                      <a16:colId xmlns:a16="http://schemas.microsoft.com/office/drawing/2014/main" val="1684691442"/>
                    </a:ext>
                  </a:extLst>
                </a:gridCol>
                <a:gridCol w="651202">
                  <a:extLst>
                    <a:ext uri="{9D8B030D-6E8A-4147-A177-3AD203B41FA5}">
                      <a16:colId xmlns:a16="http://schemas.microsoft.com/office/drawing/2014/main" val="1119667737"/>
                    </a:ext>
                  </a:extLst>
                </a:gridCol>
                <a:gridCol w="651202">
                  <a:extLst>
                    <a:ext uri="{9D8B030D-6E8A-4147-A177-3AD203B41FA5}">
                      <a16:colId xmlns:a16="http://schemas.microsoft.com/office/drawing/2014/main" val="4140992828"/>
                    </a:ext>
                  </a:extLst>
                </a:gridCol>
                <a:gridCol w="1166737">
                  <a:extLst>
                    <a:ext uri="{9D8B030D-6E8A-4147-A177-3AD203B41FA5}">
                      <a16:colId xmlns:a16="http://schemas.microsoft.com/office/drawing/2014/main" val="3027503744"/>
                    </a:ext>
                  </a:extLst>
                </a:gridCol>
              </a:tblGrid>
              <a:tr h="240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feature size  = 512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Sparsity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</a:rPr>
                        <a:t>30%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61670240"/>
                  </a:ext>
                </a:extLst>
              </a:tr>
              <a:tr h="24083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85664567"/>
                  </a:ext>
                </a:extLst>
              </a:tr>
              <a:tr h="24083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 smtClean="0">
                          <a:effectLst/>
                        </a:rPr>
                        <a:t>nDetections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err="1">
                          <a:effectLst/>
                        </a:rPr>
                        <a:t>dicSize</a:t>
                      </a:r>
                      <a:r>
                        <a:rPr lang="en-US" sz="1400" b="1" u="none" strike="noStrike" dirty="0">
                          <a:effectLst/>
                        </a:rPr>
                        <a:t>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gpu(ms)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cpu(ms)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Speed up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555897"/>
                  </a:ext>
                </a:extLst>
              </a:tr>
              <a:tr h="240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83887390"/>
                  </a:ext>
                </a:extLst>
              </a:tr>
              <a:tr h="240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18677708"/>
                  </a:ext>
                </a:extLst>
              </a:tr>
              <a:tr h="240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30773328"/>
                  </a:ext>
                </a:extLst>
              </a:tr>
              <a:tr h="240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5915900"/>
                  </a:ext>
                </a:extLst>
              </a:tr>
              <a:tr h="240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1650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6.34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76433789"/>
                  </a:ext>
                </a:extLst>
              </a:tr>
              <a:tr h="240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299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3780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68175843"/>
                  </a:ext>
                </a:extLst>
              </a:tr>
              <a:tr h="240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8580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10.21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07696080"/>
                  </a:ext>
                </a:extLst>
              </a:tr>
              <a:tr h="300485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1130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16670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14.75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16413500"/>
                  </a:ext>
                </a:extLst>
              </a:tr>
              <a:tr h="240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599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3250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27870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8.57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75729101"/>
                  </a:ext>
                </a:extLst>
              </a:tr>
              <a:tr h="240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3510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32909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9.37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50657173"/>
                  </a:ext>
                </a:extLst>
              </a:tr>
              <a:tr h="240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5640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41100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7.28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79743435"/>
                  </a:ext>
                </a:extLst>
              </a:tr>
              <a:tr h="240838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7340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51390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7.00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74177857"/>
                  </a:ext>
                </a:extLst>
              </a:tr>
              <a:tr h="240838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12452324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GPU implementation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326867"/>
              </p:ext>
            </p:extLst>
          </p:nvPr>
        </p:nvGraphicFramePr>
        <p:xfrm>
          <a:off x="5563743" y="2391156"/>
          <a:ext cx="5590032" cy="3511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640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Matching Pursuit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Algorithms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E8F30-0F04-4364-AF30-0ABBE9AAE578}" type="datetime1">
              <a:rPr lang="en-US" smtClean="0"/>
              <a:t>12/8/2016</a:t>
            </a:fld>
            <a:endParaRPr lang="en-US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20" y="1942306"/>
            <a:ext cx="716280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79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 ?</a:t>
            </a:r>
            <a:br>
              <a:rPr lang="en-US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Getting more </a:t>
            </a:r>
            <a:r>
              <a:rPr lang="en-US" dirty="0" smtClean="0"/>
              <a:t>results/analysis (will be in report)</a:t>
            </a:r>
          </a:p>
          <a:p>
            <a:r>
              <a:rPr lang="en-US" dirty="0" smtClean="0"/>
              <a:t>Finish parallelizing update dictionary</a:t>
            </a:r>
          </a:p>
          <a:p>
            <a:pPr lvl="1"/>
            <a:r>
              <a:rPr lang="en-US" dirty="0" smtClean="0"/>
              <a:t>Working on independent/ dependent sets </a:t>
            </a:r>
          </a:p>
          <a:p>
            <a:pPr lvl="1"/>
            <a:r>
              <a:rPr lang="en-US" dirty="0" smtClean="0"/>
              <a:t>Sparse matrix multiplication </a:t>
            </a:r>
          </a:p>
          <a:p>
            <a:pPr lvl="1"/>
            <a:r>
              <a:rPr lang="en-US" dirty="0" smtClean="0"/>
              <a:t>SVD</a:t>
            </a:r>
            <a:endParaRPr lang="en-US" dirty="0"/>
          </a:p>
          <a:p>
            <a:r>
              <a:rPr lang="en-US" dirty="0" smtClean="0"/>
              <a:t>Existing SVD parallel library for CUDA: </a:t>
            </a:r>
            <a:r>
              <a:rPr lang="en-US" dirty="0" err="1" smtClean="0"/>
              <a:t>CuBLAS</a:t>
            </a:r>
            <a:r>
              <a:rPr lang="en-US" dirty="0" smtClean="0"/>
              <a:t>, CULA </a:t>
            </a:r>
          </a:p>
          <a:p>
            <a:pPr lvl="1"/>
            <a:r>
              <a:rPr lang="en-US" dirty="0" smtClean="0"/>
              <a:t>Comparing my own SVD (solving one linear equations) with function in these libraries.</a:t>
            </a:r>
          </a:p>
        </p:txBody>
      </p:sp>
    </p:spTree>
    <p:extLst>
      <p:ext uri="{BB962C8B-B14F-4D97-AF65-F5344CB8AC3E}">
        <p14:creationId xmlns:p14="http://schemas.microsoft.com/office/powerpoint/2010/main" val="385147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sending the whole Dictionary, Input Features to GPU every frame, but instead concatenating them. </a:t>
            </a:r>
          </a:p>
          <a:p>
            <a:endParaRPr lang="en-US" dirty="0"/>
          </a:p>
          <a:p>
            <a:r>
              <a:rPr lang="en-US" dirty="0" smtClean="0"/>
              <a:t>Algorithms for Better Dictionary Quality </a:t>
            </a:r>
          </a:p>
          <a:p>
            <a:pPr lvl="1"/>
            <a:r>
              <a:rPr lang="en-US" dirty="0" smtClean="0"/>
              <a:t>Fit the GPU’s memory </a:t>
            </a:r>
          </a:p>
          <a:p>
            <a:pPr lvl="1"/>
            <a:r>
              <a:rPr lang="en-US" dirty="0" smtClean="0"/>
              <a:t>Still good for tracking.</a:t>
            </a:r>
          </a:p>
          <a:p>
            <a:pPr lvl="1"/>
            <a:endParaRPr lang="en-US" dirty="0"/>
          </a:p>
          <a:p>
            <a:r>
              <a:rPr lang="en-US" dirty="0"/>
              <a:t>Parallelizing the whole multi-target tracking system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007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[1] http://mathworld.wolfram.com/EigenDecompositionTheorem.html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http://stattrek.com/matrix-algebra/covariance-matrix.aspx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[3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] eigenvectors and SVD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https://www.cs.ubc.ca/~murphyk/Teaching/Stat406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Spring08/Lectures/linalg1.pdf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[4]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https://www.cs.princeton.edu/picasso/mats/PCA-Tutorial-Intuition_jp.pdf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0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K-SVD algorithm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454" y="1027906"/>
            <a:ext cx="5457282" cy="5730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666" y="2889348"/>
            <a:ext cx="56460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Here is three-dimensional data set,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spanned by over-complete dictionary of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four vectors.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665" y="4361262"/>
            <a:ext cx="57278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we want is to update each of these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vector to better represent the data.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D0C0-37EC-4A35-8E5A-819A174DB36F}" type="datetime1">
              <a:rPr lang="en-US" smtClean="0"/>
              <a:t>12/8/2016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2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K-SVD algorithm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5984" y="2540250"/>
            <a:ext cx="56108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we do sparse coding using only three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vectors, from the dictionary, we cannot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perfectly represent the data.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431" y="578995"/>
            <a:ext cx="5600700" cy="61889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1493" y="1863473"/>
            <a:ext cx="4461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Remove one of these vector 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433A6-7E68-43C6-B206-4DC485834AF6}" type="datetime1">
              <a:rPr lang="en-US" smtClean="0"/>
              <a:t>12/8/2016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1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K-SVD algorithm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617" y="1508112"/>
            <a:ext cx="4509183" cy="4422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995" y="2902245"/>
            <a:ext cx="6502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Find approximation error on each data point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ACE5-A524-420E-A6E6-D78A94F7E8CC}" type="datetime1">
              <a:rPr lang="en-US" smtClean="0"/>
              <a:t>12/8/2016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8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K-SVD algorithm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8995" y="2902245"/>
            <a:ext cx="6502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Find approximation error on each data point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687" y="659756"/>
            <a:ext cx="3831326" cy="575888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FB08-9181-4183-92CA-0FDA20FA4C0A}" type="datetime1">
              <a:rPr lang="en-US" smtClean="0"/>
              <a:t>12/8/2016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9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K-SVD algorithm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8995" y="2902245"/>
            <a:ext cx="4239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Apply SVD on error matrix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920" y="704456"/>
            <a:ext cx="4318926" cy="57697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551" y="3589311"/>
            <a:ext cx="62424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SVD provides us a set of orthogonal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asis vector sorted in order of decreasing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bility to represent the variance error matrix.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839F-846E-4F8F-9AE3-177C47690A81}" type="datetime1">
              <a:rPr lang="en-US" smtClean="0"/>
              <a:t>12/8/2016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761F7-C809-4E24-B46A-34E54A5A3C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0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1210</Words>
  <Application>Microsoft Office PowerPoint</Application>
  <PresentationFormat>Widescreen</PresentationFormat>
  <Paragraphs>431</Paragraphs>
  <Slides>42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Symbol</vt:lpstr>
      <vt:lpstr>Tahoma</vt:lpstr>
      <vt:lpstr>Times New Roman</vt:lpstr>
      <vt:lpstr>Office Theme</vt:lpstr>
      <vt:lpstr>Equation</vt:lpstr>
      <vt:lpstr>Parallelization of Sparse Coding &amp; Dictionary Learning</vt:lpstr>
      <vt:lpstr>Recap::K-SVD algorithm</vt:lpstr>
      <vt:lpstr>Matching Pursuit Algorithms</vt:lpstr>
      <vt:lpstr>Matching Pursuit Algorithms</vt:lpstr>
      <vt:lpstr>K-SVD algorithm</vt:lpstr>
      <vt:lpstr>K-SVD algorithm</vt:lpstr>
      <vt:lpstr>K-SVD algorithm</vt:lpstr>
      <vt:lpstr>K-SVD algorithm</vt:lpstr>
      <vt:lpstr>K-SVD algorithm</vt:lpstr>
      <vt:lpstr>K-SVD algorithm</vt:lpstr>
      <vt:lpstr>K-SVD algorithm</vt:lpstr>
      <vt:lpstr>Content </vt:lpstr>
      <vt:lpstr>Multi-target Tracking </vt:lpstr>
      <vt:lpstr>Multi-target Tracking </vt:lpstr>
      <vt:lpstr>Feature Extraction</vt:lpstr>
      <vt:lpstr>K-SVD algorithm</vt:lpstr>
      <vt:lpstr>Principal Component Analysis (PCA) Change of basis</vt:lpstr>
      <vt:lpstr>Principal Component Analysis (PCA) Change of basis</vt:lpstr>
      <vt:lpstr>Principal Component Analysis (PCA) The goal </vt:lpstr>
      <vt:lpstr>Principal Component Analysis (PCA) The goal </vt:lpstr>
      <vt:lpstr>Principal Component Analysis (PCA) The goal </vt:lpstr>
      <vt:lpstr>Principal Component Analysis (PCA) How to find principal component of X ?</vt:lpstr>
      <vt:lpstr>Principal Component Analysis (PCA) How to find principal component of X ? Solution 1</vt:lpstr>
      <vt:lpstr>Principal Component Analysis (PCA) How to find principal component of X ? Solution 1</vt:lpstr>
      <vt:lpstr>Principal Component Analysis (PCA) How to find principal component of X ? Solution 1</vt:lpstr>
      <vt:lpstr>Principal Component Analysis (PCA) How to find principal component of X ? Solution 1 - Conclusion</vt:lpstr>
      <vt:lpstr>Principal Component Analysis (PCA) How to find principal component of X ? Solution 2 - SVD</vt:lpstr>
      <vt:lpstr>Principal Component Analysis (PCA) How to find U, Σ , V? Solution 2 - SVD</vt:lpstr>
      <vt:lpstr>Serial implementation</vt:lpstr>
      <vt:lpstr>Serial implementation Matching pursuit </vt:lpstr>
      <vt:lpstr>Serial implementation Learning Dictionary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What’s next ? </vt:lpstr>
      <vt:lpstr>What’s next ?</vt:lpstr>
      <vt:lpstr>References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</dc:creator>
  <cp:lastModifiedBy>Manh</cp:lastModifiedBy>
  <cp:revision>345</cp:revision>
  <cp:lastPrinted>2016-12-08T22:12:51Z</cp:lastPrinted>
  <dcterms:created xsi:type="dcterms:W3CDTF">2016-12-01T19:10:14Z</dcterms:created>
  <dcterms:modified xsi:type="dcterms:W3CDTF">2016-12-08T22:14:48Z</dcterms:modified>
</cp:coreProperties>
</file>